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4"/>
  </p:handoutMasterIdLst>
  <p:sldIdLst>
    <p:sldId id="256" r:id="rId2"/>
    <p:sldId id="257" r:id="rId3"/>
    <p:sldId id="265" r:id="rId4"/>
    <p:sldId id="266" r:id="rId5"/>
    <p:sldId id="258" r:id="rId6"/>
    <p:sldId id="259" r:id="rId7"/>
    <p:sldId id="267" r:id="rId8"/>
    <p:sldId id="260" r:id="rId9"/>
    <p:sldId id="262" r:id="rId10"/>
    <p:sldId id="268" r:id="rId11"/>
    <p:sldId id="263" r:id="rId12"/>
    <p:sldId id="264"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1860"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0F3BBE1-663A-4CE6-A830-108F56190508}" type="datetimeFigureOut">
              <a:rPr lang="ru-RU" smtClean="0"/>
              <a:pPr/>
              <a:t>01.02.2015</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A5C7BDF-6D3B-43EC-BE4D-81377DB344C0}"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2ECD5C6-F4D2-4741-A140-B5C5000D73C3}" type="datetimeFigureOut">
              <a:rPr lang="ru-RU" smtClean="0"/>
              <a:pPr/>
              <a:t>01.02.2015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EEE826-EB68-4414-83CA-63A5257B047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2ECD5C6-F4D2-4741-A140-B5C5000D73C3}" type="datetimeFigureOut">
              <a:rPr lang="ru-RU" smtClean="0"/>
              <a:pPr/>
              <a:t>01.02.2015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EEE826-EB68-4414-83CA-63A5257B047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2ECD5C6-F4D2-4741-A140-B5C5000D73C3}" type="datetimeFigureOut">
              <a:rPr lang="ru-RU" smtClean="0"/>
              <a:pPr/>
              <a:t>01.02.2015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EEE826-EB68-4414-83CA-63A5257B047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2ECD5C6-F4D2-4741-A140-B5C5000D73C3}" type="datetimeFigureOut">
              <a:rPr lang="ru-RU" smtClean="0"/>
              <a:pPr/>
              <a:t>01.02.2015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EEE826-EB68-4414-83CA-63A5257B047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2ECD5C6-F4D2-4741-A140-B5C5000D73C3}" type="datetimeFigureOut">
              <a:rPr lang="ru-RU" smtClean="0"/>
              <a:pPr/>
              <a:t>01.02.2015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EEE826-EB68-4414-83CA-63A5257B047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2ECD5C6-F4D2-4741-A140-B5C5000D73C3}" type="datetimeFigureOut">
              <a:rPr lang="ru-RU" smtClean="0"/>
              <a:pPr/>
              <a:t>01.02.2015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0EEE826-EB68-4414-83CA-63A5257B047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2ECD5C6-F4D2-4741-A140-B5C5000D73C3}" type="datetimeFigureOut">
              <a:rPr lang="ru-RU" smtClean="0"/>
              <a:pPr/>
              <a:t>01.02.2015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0EEE826-EB68-4414-83CA-63A5257B047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2ECD5C6-F4D2-4741-A140-B5C5000D73C3}" type="datetimeFigureOut">
              <a:rPr lang="ru-RU" smtClean="0"/>
              <a:pPr/>
              <a:t>01.02.2015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0EEE826-EB68-4414-83CA-63A5257B047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2ECD5C6-F4D2-4741-A140-B5C5000D73C3}" type="datetimeFigureOut">
              <a:rPr lang="ru-RU" smtClean="0"/>
              <a:pPr/>
              <a:t>01.02.2015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0EEE826-EB68-4414-83CA-63A5257B047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2ECD5C6-F4D2-4741-A140-B5C5000D73C3}" type="datetimeFigureOut">
              <a:rPr lang="ru-RU" smtClean="0"/>
              <a:pPr/>
              <a:t>01.02.2015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0EEE826-EB68-4414-83CA-63A5257B047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2ECD5C6-F4D2-4741-A140-B5C5000D73C3}" type="datetimeFigureOut">
              <a:rPr lang="ru-RU" smtClean="0"/>
              <a:pPr/>
              <a:t>01.02.2015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0EEE826-EB68-4414-83CA-63A5257B047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CD5C6-F4D2-4741-A140-B5C5000D73C3}" type="datetimeFigureOut">
              <a:rPr lang="ru-RU" smtClean="0"/>
              <a:pPr/>
              <a:t>01.02.2015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EEE826-EB68-4414-83CA-63A5257B047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hyperlink" Target="http://t-p.by.ru/" TargetMode="External"/><Relationship Id="rId2" Type="http://schemas.openxmlformats.org/officeDocument/2006/relationships/hyperlink" Target="http://th-pif.narod.ru/"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5572132" y="4500570"/>
            <a:ext cx="3357586" cy="1995486"/>
          </a:xfrm>
        </p:spPr>
        <p:txBody>
          <a:bodyPr>
            <a:normAutofit/>
          </a:bodyPr>
          <a:lstStyle/>
          <a:p>
            <a:r>
              <a:rPr lang="tt-RU" sz="2800" b="1" i="1" dirty="0" smtClean="0">
                <a:ln>
                  <a:solidFill>
                    <a:srgbClr val="7030A0"/>
                  </a:solidFill>
                </a:ln>
              </a:rPr>
              <a:t>Бакырчы урта мәктәбе 8 класс укучылары проект эше</a:t>
            </a:r>
            <a:endParaRPr lang="ru-RU" sz="2800" b="1" i="1" dirty="0">
              <a:ln>
                <a:solidFill>
                  <a:srgbClr val="7030A0"/>
                </a:solidFill>
              </a:ln>
            </a:endParaRPr>
          </a:p>
        </p:txBody>
      </p:sp>
      <p:pic>
        <p:nvPicPr>
          <p:cNvPr id="8" name="Рисунок 7" descr="Прямоугольный треугольник, теорема Пифагора"/>
          <p:cNvPicPr/>
          <p:nvPr/>
        </p:nvPicPr>
        <p:blipFill>
          <a:blip r:embed="rId2" cstate="print"/>
          <a:srcRect/>
          <a:stretch>
            <a:fillRect/>
          </a:stretch>
        </p:blipFill>
        <p:spPr bwMode="auto">
          <a:xfrm>
            <a:off x="714348" y="4071942"/>
            <a:ext cx="3076591" cy="2276486"/>
          </a:xfrm>
          <a:prstGeom prst="rect">
            <a:avLst/>
          </a:prstGeom>
          <a:noFill/>
          <a:ln w="9525">
            <a:noFill/>
            <a:miter lim="800000"/>
            <a:headEnd/>
            <a:tailEnd/>
          </a:ln>
        </p:spPr>
      </p:pic>
      <p:pic>
        <p:nvPicPr>
          <p:cNvPr id="9" name="Рисунок 8" descr="Шарж"/>
          <p:cNvPicPr/>
          <p:nvPr/>
        </p:nvPicPr>
        <p:blipFill>
          <a:blip r:embed="rId3" cstate="print"/>
          <a:srcRect r="45455"/>
          <a:stretch>
            <a:fillRect/>
          </a:stretch>
        </p:blipFill>
        <p:spPr bwMode="auto">
          <a:xfrm>
            <a:off x="2714612" y="2357430"/>
            <a:ext cx="1714501" cy="2219325"/>
          </a:xfrm>
          <a:prstGeom prst="rect">
            <a:avLst/>
          </a:prstGeom>
          <a:noFill/>
          <a:ln w="9525">
            <a:noFill/>
            <a:miter lim="800000"/>
            <a:headEnd/>
            <a:tailEnd/>
          </a:ln>
        </p:spPr>
      </p:pic>
      <p:sp>
        <p:nvSpPr>
          <p:cNvPr id="6" name="Прямоугольник 5"/>
          <p:cNvSpPr/>
          <p:nvPr/>
        </p:nvSpPr>
        <p:spPr>
          <a:xfrm>
            <a:off x="857224" y="285728"/>
            <a:ext cx="7414210" cy="1754326"/>
          </a:xfrm>
          <a:prstGeom prst="rect">
            <a:avLst/>
          </a:prstGeom>
          <a:noFill/>
        </p:spPr>
        <p:txBody>
          <a:bodyPr wrap="none" lIns="91440" tIns="45720" rIns="91440" bIns="45720">
            <a:spAutoFit/>
          </a:bodyPr>
          <a:lstStyle/>
          <a:p>
            <a:pPr algn="ctr"/>
            <a:r>
              <a:rPr lang="ru-RU"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Palatino Linotype" pitchFamily="18" charset="0"/>
              </a:rPr>
              <a:t>Пифагор </a:t>
            </a:r>
            <a:r>
              <a:rPr lang="tt-RU"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Palatino Linotype" pitchFamily="18" charset="0"/>
              </a:rPr>
              <a:t>һәм </a:t>
            </a:r>
            <a:br>
              <a:rPr lang="tt-RU"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Palatino Linotype" pitchFamily="18" charset="0"/>
              </a:rPr>
            </a:br>
            <a:r>
              <a:rPr lang="tt-RU"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Palatino Linotype" pitchFamily="18" charset="0"/>
              </a:rPr>
              <a:t>аның теоремасы</a:t>
            </a:r>
            <a:endParaRPr lang="ru-RU"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29600" cy="5857916"/>
          </a:xfrm>
        </p:spPr>
        <p:txBody>
          <a:bodyPr>
            <a:normAutofit fontScale="70000" lnSpcReduction="20000"/>
          </a:bodyPr>
          <a:lstStyle/>
          <a:p>
            <a:r>
              <a:rPr lang="ru-RU" dirty="0" smtClean="0">
                <a:latin typeface="SLDecor Cyr" pitchFamily="18" charset="0"/>
              </a:rPr>
              <a:t>Не пекись о скитании великого знания: из всех знаний нравственная наука, может быть, есть самая нужнейшая, но ей не обучаются.</a:t>
            </a:r>
          </a:p>
          <a:p>
            <a:r>
              <a:rPr lang="ru-RU" dirty="0" smtClean="0">
                <a:latin typeface="SLDecor Cyr" pitchFamily="18" charset="0"/>
              </a:rPr>
              <a:t>Делай лишь то, что впоследствии не омрачит тебя и не заставит раскаиваться.</a:t>
            </a:r>
          </a:p>
          <a:p>
            <a:r>
              <a:rPr lang="ru-RU" dirty="0" smtClean="0">
                <a:latin typeface="SLDecor Cyr" pitchFamily="18" charset="0"/>
              </a:rPr>
              <a:t>Не делай никогда того, чего не знаешь, но научись всему, что нужно знать.</a:t>
            </a:r>
          </a:p>
          <a:p>
            <a:r>
              <a:rPr lang="ru-RU" dirty="0" smtClean="0">
                <a:latin typeface="SLDecor Cyr" pitchFamily="18" charset="0"/>
              </a:rPr>
              <a:t>Не пренебрегай здоровьем своего тела.</a:t>
            </a:r>
          </a:p>
          <a:p>
            <a:r>
              <a:rPr lang="ru-RU" dirty="0" smtClean="0">
                <a:latin typeface="SLDecor Cyr" pitchFamily="18" charset="0"/>
              </a:rPr>
              <a:t>Научись жить просто и без роскоши.</a:t>
            </a:r>
          </a:p>
          <a:p>
            <a:r>
              <a:rPr lang="ru-RU" dirty="0" smtClean="0">
                <a:latin typeface="SLDecor Cyr" pitchFamily="18" charset="0"/>
              </a:rPr>
              <a:t>Через весы не шагай – избегай алчности.</a:t>
            </a:r>
          </a:p>
          <a:p>
            <a:r>
              <a:rPr lang="ru-RU" dirty="0" smtClean="0">
                <a:latin typeface="SLDecor Cyr" pitchFamily="18" charset="0"/>
              </a:rPr>
              <a:t>Не садись на хлебную меру – не живи праздно.</a:t>
            </a:r>
          </a:p>
          <a:p>
            <a:r>
              <a:rPr lang="ru-RU" dirty="0" smtClean="0">
                <a:latin typeface="SLDecor Cyr" pitchFamily="18" charset="0"/>
              </a:rPr>
              <a:t>Либо молчи, либо говори то, что ценнее молчания.</a:t>
            </a:r>
          </a:p>
          <a:p>
            <a:r>
              <a:rPr lang="ru-RU" dirty="0" smtClean="0">
                <a:latin typeface="SLDecor Cyr" pitchFamily="18" charset="0"/>
              </a:rPr>
              <a:t>Ласточек в доме не держи – не принимай гостей болтливых и не сдержанных на язык.</a:t>
            </a:r>
          </a:p>
          <a:p>
            <a:r>
              <a:rPr lang="ru-RU" dirty="0" smtClean="0">
                <a:latin typeface="SLDecor Cyr" pitchFamily="18" charset="0"/>
              </a:rPr>
              <a:t>Не закрывай глаза, когда хочешь спать, не разобравши всех своих поступков за день.</a:t>
            </a:r>
          </a:p>
          <a:p>
            <a:r>
              <a:rPr lang="ru-RU" dirty="0" smtClean="0">
                <a:latin typeface="SLDecor Cyr" pitchFamily="18" charset="0"/>
              </a:rPr>
              <a:t>По торной дороге не ходи – следуй не мнениям толпы, а мнениям немногих понимающих.</a:t>
            </a:r>
          </a:p>
          <a:p>
            <a:endParaRPr lang="ru-RU" dirty="0"/>
          </a:p>
        </p:txBody>
      </p:sp>
      <p:sp>
        <p:nvSpPr>
          <p:cNvPr id="4" name="Прямоугольник 3"/>
          <p:cNvSpPr/>
          <p:nvPr/>
        </p:nvSpPr>
        <p:spPr>
          <a:xfrm>
            <a:off x="142844" y="0"/>
            <a:ext cx="7677679" cy="646331"/>
          </a:xfrm>
          <a:prstGeom prst="rect">
            <a:avLst/>
          </a:prstGeom>
          <a:noFill/>
        </p:spPr>
        <p:txBody>
          <a:bodyPr wrap="none" lIns="91440" tIns="45720" rIns="91440" bIns="45720">
            <a:spAutoFit/>
          </a:bodyPr>
          <a:lstStyle/>
          <a:p>
            <a:pPr algn="ct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НРАВСТВЕННЫЕ ПРАВИЛА ПИФАГОРА</a:t>
            </a:r>
            <a:endPar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additive="base">
                                        <p:cTn id="5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00108"/>
            <a:ext cx="8686800" cy="5126055"/>
          </a:xfrm>
        </p:spPr>
        <p:txBody>
          <a:bodyPr numCol="2">
            <a:normAutofit fontScale="92500" lnSpcReduction="20000"/>
          </a:bodyPr>
          <a:lstStyle/>
          <a:p>
            <a:pPr lvl="0" algn="ctr">
              <a:buNone/>
            </a:pPr>
            <a:r>
              <a:rPr lang="ru-RU" sz="1400" b="1" dirty="0" smtClean="0">
                <a:solidFill>
                  <a:srgbClr val="0000FF"/>
                </a:solidFill>
                <a:latin typeface="Arial" pitchFamily="34" charset="0"/>
                <a:ea typeface="Times New Roman" pitchFamily="18" charset="0"/>
                <a:cs typeface="Arial" pitchFamily="34" charset="0"/>
              </a:rPr>
              <a:t>                           Задача индийского </a:t>
            </a:r>
          </a:p>
          <a:p>
            <a:pPr lvl="0" algn="ctr">
              <a:buNone/>
            </a:pPr>
            <a:r>
              <a:rPr lang="ru-RU" sz="1400" b="1" dirty="0" smtClean="0">
                <a:solidFill>
                  <a:srgbClr val="0000FF"/>
                </a:solidFill>
                <a:latin typeface="Arial" pitchFamily="34" charset="0"/>
                <a:ea typeface="Times New Roman" pitchFamily="18" charset="0"/>
                <a:cs typeface="Arial" pitchFamily="34" charset="0"/>
              </a:rPr>
              <a:t>математика </a:t>
            </a:r>
            <a:br>
              <a:rPr lang="ru-RU" sz="1400" b="1" dirty="0" smtClean="0">
                <a:solidFill>
                  <a:srgbClr val="0000FF"/>
                </a:solidFill>
                <a:latin typeface="Arial" pitchFamily="34" charset="0"/>
                <a:ea typeface="Times New Roman" pitchFamily="18" charset="0"/>
                <a:cs typeface="Arial" pitchFamily="34" charset="0"/>
              </a:rPr>
            </a:br>
            <a:r>
              <a:rPr lang="ru-RU" sz="1400" b="1" dirty="0" smtClean="0">
                <a:solidFill>
                  <a:srgbClr val="0000FF"/>
                </a:solidFill>
                <a:latin typeface="Arial" pitchFamily="34" charset="0"/>
                <a:ea typeface="Times New Roman" pitchFamily="18" charset="0"/>
                <a:cs typeface="Arial" pitchFamily="34" charset="0"/>
              </a:rPr>
              <a:t>XII века </a:t>
            </a:r>
            <a:r>
              <a:rPr lang="ru-RU" sz="1400" b="1" dirty="0" err="1" smtClean="0">
                <a:solidFill>
                  <a:srgbClr val="0000FF"/>
                </a:solidFill>
                <a:latin typeface="Arial" pitchFamily="34" charset="0"/>
                <a:ea typeface="Times New Roman" pitchFamily="18" charset="0"/>
                <a:cs typeface="Arial" pitchFamily="34" charset="0"/>
              </a:rPr>
              <a:t>Бхаскары</a:t>
            </a:r>
            <a:endParaRPr lang="ru-RU" sz="1400" b="1" dirty="0" smtClean="0">
              <a:solidFill>
                <a:srgbClr val="0000FF"/>
              </a:solidFill>
              <a:latin typeface="Arial" pitchFamily="34" charset="0"/>
              <a:ea typeface="Times New Roman" pitchFamily="18" charset="0"/>
              <a:cs typeface="Arial" pitchFamily="34" charset="0"/>
            </a:endParaRPr>
          </a:p>
          <a:p>
            <a:pPr lvl="0" algn="ctr">
              <a:buNone/>
            </a:pPr>
            <a:endParaRPr lang="tt-RU" sz="1400" dirty="0" smtClean="0">
              <a:latin typeface="Arial" pitchFamily="34" charset="0"/>
              <a:cs typeface="Arial" pitchFamily="34" charset="0"/>
            </a:endParaRPr>
          </a:p>
          <a:p>
            <a:pPr lvl="0" algn="ctr">
              <a:buNone/>
            </a:pPr>
            <a:endParaRPr lang="tt-RU" sz="1400" dirty="0" smtClean="0">
              <a:latin typeface="Arial" pitchFamily="34" charset="0"/>
              <a:cs typeface="Arial" pitchFamily="34" charset="0"/>
            </a:endParaRPr>
          </a:p>
          <a:p>
            <a:pPr lvl="0" algn="ctr">
              <a:buNone/>
            </a:pPr>
            <a:endParaRPr lang="tt-RU" sz="1400" dirty="0" smtClean="0">
              <a:latin typeface="Arial" pitchFamily="34" charset="0"/>
              <a:cs typeface="Arial" pitchFamily="34" charset="0"/>
            </a:endParaRPr>
          </a:p>
          <a:p>
            <a:pPr lvl="0" algn="ctr">
              <a:buNone/>
            </a:pPr>
            <a:endParaRPr lang="tt-RU" sz="1400" dirty="0" smtClean="0">
              <a:latin typeface="Arial" pitchFamily="34" charset="0"/>
              <a:cs typeface="Arial" pitchFamily="34" charset="0"/>
            </a:endParaRPr>
          </a:p>
          <a:p>
            <a:pPr lvl="0" algn="ctr">
              <a:buNone/>
            </a:pPr>
            <a:endParaRPr lang="tt-RU" sz="1400" dirty="0" smtClean="0">
              <a:latin typeface="Arial" pitchFamily="34" charset="0"/>
              <a:cs typeface="Arial" pitchFamily="34" charset="0"/>
            </a:endParaRPr>
          </a:p>
          <a:p>
            <a:pPr lvl="0" algn="ctr">
              <a:buNone/>
            </a:pPr>
            <a:endParaRPr lang="tt-RU" sz="1400" dirty="0" smtClean="0">
              <a:latin typeface="Arial" pitchFamily="34" charset="0"/>
              <a:cs typeface="Arial" pitchFamily="34" charset="0"/>
            </a:endParaRPr>
          </a:p>
          <a:p>
            <a:pPr lvl="0" algn="ctr">
              <a:buNone/>
            </a:pPr>
            <a:endParaRPr lang="tt-RU" sz="1400" dirty="0" smtClean="0">
              <a:latin typeface="Arial" pitchFamily="34" charset="0"/>
              <a:cs typeface="Arial" pitchFamily="34" charset="0"/>
            </a:endParaRPr>
          </a:p>
          <a:p>
            <a:pPr lvl="0" algn="ctr">
              <a:buNone/>
            </a:pPr>
            <a:endParaRPr lang="tt-RU" sz="1400" dirty="0" smtClean="0">
              <a:latin typeface="Arial" pitchFamily="34" charset="0"/>
              <a:cs typeface="Arial" pitchFamily="34" charset="0"/>
            </a:endParaRPr>
          </a:p>
          <a:p>
            <a:pPr lvl="0">
              <a:buNone/>
            </a:pPr>
            <a:endParaRPr lang="tt-RU" sz="1400" dirty="0" smtClean="0"/>
          </a:p>
          <a:p>
            <a:pPr lvl="0">
              <a:buNone/>
            </a:pPr>
            <a:endParaRPr lang="tt-RU" sz="1400" dirty="0" smtClean="0"/>
          </a:p>
          <a:p>
            <a:pPr lvl="0">
              <a:buNone/>
            </a:pPr>
            <a:endParaRPr lang="tt-RU" sz="1400" dirty="0" smtClean="0"/>
          </a:p>
          <a:p>
            <a:pPr lvl="0">
              <a:buNone/>
            </a:pPr>
            <a:endParaRPr lang="tt-RU" sz="1400" dirty="0" smtClean="0"/>
          </a:p>
          <a:p>
            <a:pPr lvl="0">
              <a:buNone/>
            </a:pPr>
            <a:endParaRPr lang="tt-RU" sz="1400" dirty="0" smtClean="0"/>
          </a:p>
          <a:p>
            <a:pPr>
              <a:buNone/>
            </a:pPr>
            <a:r>
              <a:rPr lang="ru-RU" sz="1400" b="1" dirty="0" smtClean="0"/>
              <a:t>                   </a:t>
            </a:r>
          </a:p>
          <a:p>
            <a:pPr>
              <a:buNone/>
            </a:pPr>
            <a:endParaRPr lang="tt-RU" sz="1400" b="1" dirty="0" smtClean="0"/>
          </a:p>
          <a:p>
            <a:pPr>
              <a:buNone/>
            </a:pPr>
            <a:endParaRPr lang="tt-RU" sz="1400" b="1" dirty="0" smtClean="0"/>
          </a:p>
          <a:p>
            <a:pPr>
              <a:buNone/>
            </a:pPr>
            <a:endParaRPr lang="tt-RU" sz="1400" b="1" dirty="0" smtClean="0"/>
          </a:p>
          <a:p>
            <a:pPr>
              <a:buNone/>
            </a:pPr>
            <a:endParaRPr lang="tt-RU" sz="1400" b="1" dirty="0" smtClean="0"/>
          </a:p>
          <a:p>
            <a:pPr>
              <a:buNone/>
            </a:pPr>
            <a:endParaRPr lang="tt-RU" sz="1400" b="1" dirty="0" smtClean="0"/>
          </a:p>
          <a:p>
            <a:pPr>
              <a:buNone/>
            </a:pPr>
            <a:endParaRPr lang="tt-RU" sz="1400" b="1" dirty="0" smtClean="0"/>
          </a:p>
          <a:p>
            <a:pPr>
              <a:buNone/>
            </a:pPr>
            <a:endParaRPr lang="tt-RU" sz="1400" b="1" dirty="0" smtClean="0"/>
          </a:p>
          <a:p>
            <a:pPr>
              <a:buNone/>
            </a:pPr>
            <a:endParaRPr lang="tt-RU" sz="1400" b="1" dirty="0" smtClean="0"/>
          </a:p>
          <a:p>
            <a:pPr algn="ctr">
              <a:buNone/>
            </a:pPr>
            <a:r>
              <a:rPr lang="ru-RU" sz="2300" b="1" dirty="0" smtClean="0">
                <a:solidFill>
                  <a:srgbClr val="0070C0"/>
                </a:solidFill>
              </a:rPr>
              <a:t> Задача из китайской </a:t>
            </a:r>
            <a:br>
              <a:rPr lang="ru-RU" sz="2300" b="1" dirty="0" smtClean="0">
                <a:solidFill>
                  <a:srgbClr val="0070C0"/>
                </a:solidFill>
              </a:rPr>
            </a:br>
            <a:r>
              <a:rPr lang="ru-RU" sz="2300" b="1" dirty="0" smtClean="0">
                <a:solidFill>
                  <a:srgbClr val="0070C0"/>
                </a:solidFill>
              </a:rPr>
              <a:t>"Математики в девяти книгах"</a:t>
            </a:r>
            <a:endParaRPr lang="ru-RU" sz="2300" dirty="0" smtClean="0">
              <a:solidFill>
                <a:srgbClr val="0070C0"/>
              </a:solidFill>
            </a:endParaRPr>
          </a:p>
          <a:p>
            <a:pPr lvl="0">
              <a:buNone/>
            </a:pPr>
            <a:endParaRPr lang="ru-RU" sz="1400" dirty="0" smtClean="0"/>
          </a:p>
          <a:p>
            <a:pPr lvl="0">
              <a:buNone/>
            </a:pPr>
            <a:endParaRPr lang="tt-RU" sz="1400" dirty="0" smtClean="0">
              <a:latin typeface="Arial" pitchFamily="34" charset="0"/>
              <a:cs typeface="Arial" pitchFamily="34" charset="0"/>
            </a:endParaRPr>
          </a:p>
          <a:p>
            <a:pPr lvl="0">
              <a:buNone/>
            </a:pPr>
            <a:endParaRPr lang="tt-RU" sz="1400" dirty="0" smtClean="0">
              <a:latin typeface="Arial" pitchFamily="34" charset="0"/>
              <a:cs typeface="Arial" pitchFamily="34" charset="0"/>
            </a:endParaRPr>
          </a:p>
          <a:p>
            <a:pPr lvl="0" algn="ctr">
              <a:buNone/>
            </a:pPr>
            <a:endParaRPr lang="tt-RU" sz="1400" dirty="0" smtClean="0">
              <a:latin typeface="Arial" pitchFamily="34" charset="0"/>
              <a:cs typeface="Arial" pitchFamily="34" charset="0"/>
            </a:endParaRPr>
          </a:p>
          <a:p>
            <a:pPr lvl="0" algn="ctr">
              <a:buNone/>
            </a:pPr>
            <a:endParaRPr lang="tt-RU" sz="1400" dirty="0" smtClean="0">
              <a:latin typeface="Arial" pitchFamily="34" charset="0"/>
              <a:cs typeface="Arial" pitchFamily="34" charset="0"/>
            </a:endParaRPr>
          </a:p>
          <a:p>
            <a:pPr lvl="0" algn="ctr">
              <a:buNone/>
            </a:pPr>
            <a:endParaRPr lang="tt-RU" sz="1400" dirty="0" smtClean="0">
              <a:latin typeface="Arial" pitchFamily="34" charset="0"/>
              <a:cs typeface="Arial" pitchFamily="34" charset="0"/>
            </a:endParaRPr>
          </a:p>
          <a:p>
            <a:pPr lvl="0" algn="ctr">
              <a:buNone/>
            </a:pPr>
            <a:endParaRPr lang="tt-RU" sz="1400" dirty="0" smtClean="0">
              <a:latin typeface="Arial" pitchFamily="34" charset="0"/>
              <a:cs typeface="Arial" pitchFamily="34" charset="0"/>
            </a:endParaRPr>
          </a:p>
          <a:p>
            <a:pPr lvl="0">
              <a:buNone/>
            </a:pPr>
            <a:endParaRPr lang="tt-RU" sz="1400" dirty="0" smtClean="0">
              <a:latin typeface="Arial" pitchFamily="34" charset="0"/>
              <a:cs typeface="Arial" pitchFamily="34" charset="0"/>
            </a:endParaRPr>
          </a:p>
          <a:p>
            <a:pPr lvl="0">
              <a:buNone/>
            </a:pPr>
            <a:endParaRPr lang="tt-RU" sz="1400" dirty="0" smtClean="0">
              <a:latin typeface="Arial" pitchFamily="34" charset="0"/>
              <a:cs typeface="Arial" pitchFamily="34" charset="0"/>
            </a:endParaRPr>
          </a:p>
          <a:p>
            <a:pPr lvl="0">
              <a:buNone/>
            </a:pPr>
            <a:endParaRPr lang="tt-RU" sz="1400" dirty="0" smtClean="0">
              <a:latin typeface="Arial" pitchFamily="34" charset="0"/>
              <a:cs typeface="Arial" pitchFamily="34" charset="0"/>
            </a:endParaRPr>
          </a:p>
          <a:p>
            <a:pPr lvl="0">
              <a:buNone/>
            </a:pPr>
            <a:endParaRPr lang="tt-RU" sz="1400" dirty="0" smtClean="0">
              <a:latin typeface="Arial" pitchFamily="34" charset="0"/>
              <a:cs typeface="Arial" pitchFamily="34" charset="0"/>
            </a:endParaRPr>
          </a:p>
          <a:p>
            <a:pPr lvl="0">
              <a:buNone/>
            </a:pPr>
            <a:endParaRPr lang="tt-RU" sz="1400" dirty="0" smtClean="0">
              <a:latin typeface="Arial" pitchFamily="34" charset="0"/>
              <a:cs typeface="Arial" pitchFamily="34" charset="0"/>
            </a:endParaRPr>
          </a:p>
          <a:p>
            <a:endParaRPr lang="ru-RU" sz="1400" dirty="0" smtClean="0"/>
          </a:p>
          <a:p>
            <a:endParaRPr lang="ru-RU" sz="1400" dirty="0" smtClean="0"/>
          </a:p>
          <a:p>
            <a:endParaRPr lang="ru-RU" sz="1400" dirty="0" smtClean="0"/>
          </a:p>
          <a:p>
            <a:endParaRPr lang="ru-RU" sz="1400" dirty="0" smtClean="0"/>
          </a:p>
          <a:p>
            <a:pPr lvl="0">
              <a:buNone/>
            </a:pPr>
            <a:endParaRPr lang="tt-RU" sz="1400" dirty="0" smtClean="0">
              <a:latin typeface="Arial" pitchFamily="34" charset="0"/>
              <a:cs typeface="Arial" pitchFamily="34" charset="0"/>
            </a:endParaRPr>
          </a:p>
          <a:p>
            <a:pPr lvl="0">
              <a:buNone/>
            </a:pPr>
            <a:endParaRPr lang="tt-RU" sz="1400" dirty="0" smtClean="0">
              <a:latin typeface="Arial" pitchFamily="34" charset="0"/>
              <a:cs typeface="Arial" pitchFamily="34" charset="0"/>
            </a:endParaRPr>
          </a:p>
          <a:p>
            <a:pPr lvl="0">
              <a:buNone/>
            </a:pPr>
            <a:endParaRPr lang="ru-RU" sz="1400" dirty="0" smtClean="0">
              <a:latin typeface="Arial" pitchFamily="34" charset="0"/>
              <a:cs typeface="Arial" pitchFamily="34" charset="0"/>
            </a:endParaRPr>
          </a:p>
        </p:txBody>
      </p:sp>
      <p:sp>
        <p:nvSpPr>
          <p:cNvPr id="5" name="Прямоугольник 4"/>
          <p:cNvSpPr/>
          <p:nvPr/>
        </p:nvSpPr>
        <p:spPr>
          <a:xfrm>
            <a:off x="357158" y="0"/>
            <a:ext cx="8441734" cy="830997"/>
          </a:xfrm>
          <a:prstGeom prst="rect">
            <a:avLst/>
          </a:prstGeom>
          <a:noFill/>
        </p:spPr>
        <p:txBody>
          <a:bodyPr wrap="none" lIns="91440" tIns="45720" rIns="91440" bIns="45720">
            <a:spAutoFit/>
          </a:bodyPr>
          <a:lstStyle/>
          <a:p>
            <a:pPr algn="ctr"/>
            <a:r>
              <a:rPr lang="tt-RU"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LPeterburg Cyr" pitchFamily="18" charset="0"/>
              </a:rPr>
              <a:t>ИСТОРИЧЕСКИЕ ЗАДАЧИ</a:t>
            </a:r>
            <a:endParaRPr lang="ru-RU"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6" name="Рисунок 5" descr="Тополь у реки"/>
          <p:cNvPicPr/>
          <p:nvPr/>
        </p:nvPicPr>
        <p:blipFill>
          <a:blip r:embed="rId2" cstate="print"/>
          <a:srcRect/>
          <a:stretch>
            <a:fillRect/>
          </a:stretch>
        </p:blipFill>
        <p:spPr bwMode="auto">
          <a:xfrm>
            <a:off x="571472" y="714356"/>
            <a:ext cx="1295400" cy="1577975"/>
          </a:xfrm>
          <a:prstGeom prst="rect">
            <a:avLst/>
          </a:prstGeom>
          <a:noFill/>
          <a:ln w="9525">
            <a:noFill/>
            <a:miter lim="800000"/>
            <a:headEnd/>
            <a:tailEnd/>
          </a:ln>
        </p:spPr>
      </p:pic>
      <p:pic>
        <p:nvPicPr>
          <p:cNvPr id="7" name="Рисунок 6" descr="Водоём, камыш"/>
          <p:cNvPicPr/>
          <p:nvPr/>
        </p:nvPicPr>
        <p:blipFill>
          <a:blip r:embed="rId3" cstate="print"/>
          <a:srcRect/>
          <a:stretch>
            <a:fillRect/>
          </a:stretch>
        </p:blipFill>
        <p:spPr bwMode="auto">
          <a:xfrm>
            <a:off x="4000496" y="1785926"/>
            <a:ext cx="2357440" cy="2214578"/>
          </a:xfrm>
          <a:prstGeom prst="rect">
            <a:avLst/>
          </a:prstGeom>
          <a:noFill/>
          <a:ln w="9525">
            <a:noFill/>
            <a:miter lim="800000"/>
            <a:headEnd/>
            <a:tailEnd/>
          </a:ln>
        </p:spPr>
      </p:pic>
      <p:sp>
        <p:nvSpPr>
          <p:cNvPr id="8" name="Прямоугольник 7"/>
          <p:cNvSpPr/>
          <p:nvPr/>
        </p:nvSpPr>
        <p:spPr>
          <a:xfrm>
            <a:off x="6429388" y="1714488"/>
            <a:ext cx="2714612" cy="228601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endParaRPr lang="ru-RU" sz="1200" dirty="0" smtClean="0"/>
          </a:p>
          <a:p>
            <a:endParaRPr lang="ru-RU" sz="1500" dirty="0" smtClean="0"/>
          </a:p>
          <a:p>
            <a:r>
              <a:rPr lang="ru-RU" sz="1500" dirty="0" smtClean="0"/>
              <a:t>Имеется водоем со стороной в 1 </a:t>
            </a:r>
            <a:r>
              <a:rPr lang="ru-RU" sz="1500" dirty="0" err="1" smtClean="0"/>
              <a:t>чжан</a:t>
            </a:r>
            <a:r>
              <a:rPr lang="ru-RU" sz="1500" dirty="0" smtClean="0"/>
              <a:t> = 10 </a:t>
            </a:r>
            <a:r>
              <a:rPr lang="ru-RU" sz="1500" dirty="0" err="1" smtClean="0"/>
              <a:t>чи</a:t>
            </a:r>
            <a:r>
              <a:rPr lang="ru-RU" sz="1500" dirty="0" smtClean="0"/>
              <a:t>. В центре его растет камыш, который выступает над водой на 1 </a:t>
            </a:r>
            <a:r>
              <a:rPr lang="ru-RU" sz="1500" dirty="0" err="1" smtClean="0"/>
              <a:t>чи</a:t>
            </a:r>
            <a:r>
              <a:rPr lang="ru-RU" sz="1500" dirty="0" smtClean="0"/>
              <a:t>. Если потянуть камыш к берегу, то он как раз коснётся его. </a:t>
            </a:r>
          </a:p>
          <a:p>
            <a:r>
              <a:rPr lang="ru-RU" sz="1500" dirty="0" smtClean="0"/>
              <a:t>    Спрашивается: какова глубина воды и какова длина камыша?"</a:t>
            </a:r>
          </a:p>
          <a:p>
            <a:pPr algn="ctr"/>
            <a:endParaRPr lang="ru-RU" dirty="0"/>
          </a:p>
        </p:txBody>
      </p:sp>
      <p:pic>
        <p:nvPicPr>
          <p:cNvPr id="9" name="Рисунок 8" descr="Человек, лестница"/>
          <p:cNvPicPr/>
          <p:nvPr/>
        </p:nvPicPr>
        <p:blipFill>
          <a:blip r:embed="rId4" cstate="print"/>
          <a:srcRect/>
          <a:stretch>
            <a:fillRect/>
          </a:stretch>
        </p:blipFill>
        <p:spPr bwMode="auto">
          <a:xfrm>
            <a:off x="3214692" y="4572008"/>
            <a:ext cx="2000250" cy="2209800"/>
          </a:xfrm>
          <a:prstGeom prst="rect">
            <a:avLst/>
          </a:prstGeom>
          <a:noFill/>
          <a:ln w="9525">
            <a:noFill/>
            <a:miter lim="800000"/>
            <a:headEnd/>
            <a:tailEnd/>
          </a:ln>
        </p:spPr>
      </p:pic>
      <p:sp>
        <p:nvSpPr>
          <p:cNvPr id="10" name="Прямоугольник 9"/>
          <p:cNvSpPr/>
          <p:nvPr/>
        </p:nvSpPr>
        <p:spPr>
          <a:xfrm>
            <a:off x="428596" y="2428868"/>
            <a:ext cx="3500462" cy="207170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smtClean="0"/>
              <a:t>На берегу реки рос тополь одинокий.</a:t>
            </a:r>
            <a:br>
              <a:rPr lang="ru-RU" sz="1400" dirty="0" smtClean="0"/>
            </a:br>
            <a:r>
              <a:rPr lang="ru-RU" sz="1400" dirty="0" smtClean="0"/>
              <a:t>Вдруг ветра порыв его ствол надломал.</a:t>
            </a:r>
            <a:br>
              <a:rPr lang="ru-RU" sz="1400" dirty="0" smtClean="0"/>
            </a:br>
            <a:r>
              <a:rPr lang="ru-RU" sz="1400" dirty="0" smtClean="0"/>
              <a:t>Бедный тополь упал. И угол прямой</a:t>
            </a:r>
            <a:br>
              <a:rPr lang="ru-RU" sz="1400" dirty="0" smtClean="0"/>
            </a:br>
            <a:r>
              <a:rPr lang="ru-RU" sz="1400" dirty="0" smtClean="0"/>
              <a:t>С теченьем реки его ствол составлял.</a:t>
            </a:r>
            <a:br>
              <a:rPr lang="ru-RU" sz="1400" dirty="0" smtClean="0"/>
            </a:br>
            <a:r>
              <a:rPr lang="ru-RU" sz="1400" dirty="0" smtClean="0"/>
              <a:t>Запомни теперь, что в этом месте река</a:t>
            </a:r>
            <a:br>
              <a:rPr lang="ru-RU" sz="1400" dirty="0" smtClean="0"/>
            </a:br>
            <a:r>
              <a:rPr lang="ru-RU" sz="1400" dirty="0" smtClean="0"/>
              <a:t>В четыре лишь фута была широка</a:t>
            </a:r>
            <a:br>
              <a:rPr lang="ru-RU" sz="1400" dirty="0" smtClean="0"/>
            </a:br>
            <a:r>
              <a:rPr lang="ru-RU" sz="1400" dirty="0" smtClean="0"/>
              <a:t>Верхушка склонилась у края реки.</a:t>
            </a:r>
            <a:br>
              <a:rPr lang="ru-RU" sz="1400" dirty="0" smtClean="0"/>
            </a:br>
            <a:r>
              <a:rPr lang="ru-RU" sz="1400" dirty="0" smtClean="0"/>
              <a:t>Осталось три фута всего от ствола,</a:t>
            </a:r>
            <a:br>
              <a:rPr lang="ru-RU" sz="1400" dirty="0" smtClean="0"/>
            </a:br>
            <a:r>
              <a:rPr lang="ru-RU" sz="1400" dirty="0" smtClean="0"/>
              <a:t>Прошу тебя, скоро теперь мне скажи:</a:t>
            </a:r>
            <a:br>
              <a:rPr lang="ru-RU" sz="1400" dirty="0" smtClean="0"/>
            </a:br>
            <a:r>
              <a:rPr lang="ru-RU" sz="1400" dirty="0" smtClean="0"/>
              <a:t>У тополя как велика высота?»</a:t>
            </a:r>
            <a:endParaRPr lang="ru-RU" sz="1400" dirty="0"/>
          </a:p>
        </p:txBody>
      </p:sp>
      <p:sp>
        <p:nvSpPr>
          <p:cNvPr id="11" name="Прямоугольник 10"/>
          <p:cNvSpPr/>
          <p:nvPr/>
        </p:nvSpPr>
        <p:spPr>
          <a:xfrm>
            <a:off x="5286380" y="4286256"/>
            <a:ext cx="3500462" cy="235745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ru-RU" sz="1600" b="1" dirty="0" smtClean="0">
                <a:solidFill>
                  <a:srgbClr val="0070C0"/>
                </a:solidFill>
              </a:rPr>
              <a:t>Задача из учебника "Арифметика" </a:t>
            </a:r>
            <a:br>
              <a:rPr lang="ru-RU" sz="1600" b="1" dirty="0" smtClean="0">
                <a:solidFill>
                  <a:srgbClr val="0070C0"/>
                </a:solidFill>
              </a:rPr>
            </a:br>
            <a:r>
              <a:rPr lang="ru-RU" sz="1600" b="1" dirty="0" smtClean="0">
                <a:solidFill>
                  <a:srgbClr val="0070C0"/>
                </a:solidFill>
              </a:rPr>
              <a:t>Леонтия Магницкого</a:t>
            </a:r>
            <a:endParaRPr lang="ru-RU" sz="1600" dirty="0" smtClean="0">
              <a:solidFill>
                <a:srgbClr val="0070C0"/>
              </a:solidFill>
            </a:endParaRPr>
          </a:p>
          <a:p>
            <a:r>
              <a:rPr lang="ru-RU" sz="1600" dirty="0" smtClean="0"/>
              <a:t>"</a:t>
            </a:r>
            <a:r>
              <a:rPr lang="ru-RU" sz="1600" dirty="0" err="1" smtClean="0"/>
              <a:t>Случися</a:t>
            </a:r>
            <a:r>
              <a:rPr lang="ru-RU" sz="1600" dirty="0" smtClean="0"/>
              <a:t> некому человеку к стене лестницу </a:t>
            </a:r>
            <a:r>
              <a:rPr lang="ru-RU" sz="1600" dirty="0" err="1" smtClean="0"/>
              <a:t>прибрати</a:t>
            </a:r>
            <a:r>
              <a:rPr lang="ru-RU" sz="1600" dirty="0" smtClean="0"/>
              <a:t>, стены же тоя высота есть 117 стоп. И обреете лестницу </a:t>
            </a:r>
            <a:r>
              <a:rPr lang="ru-RU" sz="1600" dirty="0" err="1" smtClean="0"/>
              <a:t>долготью</a:t>
            </a:r>
            <a:r>
              <a:rPr lang="ru-RU" sz="1600" dirty="0" smtClean="0"/>
              <a:t> 125 стоп. </a:t>
            </a:r>
          </a:p>
          <a:p>
            <a:pPr>
              <a:buNone/>
            </a:pPr>
            <a:r>
              <a:rPr lang="ru-RU" sz="1600" dirty="0" smtClean="0"/>
              <a:t>    И </a:t>
            </a:r>
            <a:r>
              <a:rPr lang="ru-RU" sz="1600" dirty="0" err="1" smtClean="0"/>
              <a:t>ведати</a:t>
            </a:r>
            <a:r>
              <a:rPr lang="ru-RU" sz="1600" dirty="0" smtClean="0"/>
              <a:t> хочет, </a:t>
            </a:r>
            <a:r>
              <a:rPr lang="ru-RU" sz="1600" dirty="0" err="1" smtClean="0"/>
              <a:t>колико</a:t>
            </a:r>
            <a:r>
              <a:rPr lang="ru-RU" sz="1600" dirty="0" smtClean="0"/>
              <a:t> стоп сея лестницы нижний конец от стены </a:t>
            </a:r>
            <a:r>
              <a:rPr lang="ru-RU" sz="1600" dirty="0" err="1" smtClean="0"/>
              <a:t>отстояти</a:t>
            </a:r>
            <a:r>
              <a:rPr lang="ru-RU" sz="1600" dirty="0" smtClean="0"/>
              <a:t> </a:t>
            </a:r>
            <a:r>
              <a:rPr lang="ru-RU" sz="1600" dirty="0" err="1" smtClean="0"/>
              <a:t>имать</a:t>
            </a:r>
            <a:r>
              <a:rPr lang="ru-RU" sz="1600" dirty="0" smtClean="0"/>
              <a:t>."</a:t>
            </a:r>
          </a:p>
        </p:txBody>
      </p:sp>
      <p:cxnSp>
        <p:nvCxnSpPr>
          <p:cNvPr id="13" name="Прямая соединительная линия 12"/>
          <p:cNvCxnSpPr/>
          <p:nvPr/>
        </p:nvCxnSpPr>
        <p:spPr>
          <a:xfrm>
            <a:off x="500034" y="4572008"/>
            <a:ext cx="3429024" cy="1588"/>
          </a:xfrm>
          <a:prstGeom prst="line">
            <a:avLst/>
          </a:prstGeom>
        </p:spPr>
        <p:style>
          <a:lnRef idx="3">
            <a:schemeClr val="accent1"/>
          </a:lnRef>
          <a:fillRef idx="0">
            <a:schemeClr val="accent1"/>
          </a:fillRef>
          <a:effectRef idx="2">
            <a:schemeClr val="accent1"/>
          </a:effectRef>
          <a:fontRef idx="minor">
            <a:schemeClr val="tx1"/>
          </a:fontRef>
        </p:style>
      </p:cxnSp>
      <p:cxnSp>
        <p:nvCxnSpPr>
          <p:cNvPr id="16" name="Прямая соединительная линия 15"/>
          <p:cNvCxnSpPr/>
          <p:nvPr/>
        </p:nvCxnSpPr>
        <p:spPr>
          <a:xfrm rot="5400000" flipH="1" flipV="1">
            <a:off x="2071670" y="2714620"/>
            <a:ext cx="3714776" cy="1588"/>
          </a:xfrm>
          <a:prstGeom prst="line">
            <a:avLst/>
          </a:prstGeom>
        </p:spPr>
        <p:style>
          <a:lnRef idx="3">
            <a:schemeClr val="accent1"/>
          </a:lnRef>
          <a:fillRef idx="0">
            <a:schemeClr val="accent1"/>
          </a:fillRef>
          <a:effectRef idx="2">
            <a:schemeClr val="accent1"/>
          </a:effectRef>
          <a:fontRef idx="minor">
            <a:schemeClr val="tx1"/>
          </a:fontRef>
        </p:style>
      </p:cxnSp>
      <p:cxnSp>
        <p:nvCxnSpPr>
          <p:cNvPr id="18" name="Прямая соединительная линия 17"/>
          <p:cNvCxnSpPr/>
          <p:nvPr/>
        </p:nvCxnSpPr>
        <p:spPr>
          <a:xfrm flipV="1">
            <a:off x="3929058" y="4143380"/>
            <a:ext cx="5000660" cy="71438"/>
          </a:xfrm>
          <a:prstGeom prst="line">
            <a:avLst/>
          </a:prstGeom>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down)">
                                      <p:cBhvr>
                                        <p:cTn id="10" dur="500"/>
                                        <p:tgtEl>
                                          <p:spTgt spid="3">
                                            <p:txEl>
                                              <p:pRg st="0" end="0"/>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down)">
                                      <p:cBhvr>
                                        <p:cTn id="13" dur="500"/>
                                        <p:tgtEl>
                                          <p:spTgt spid="3">
                                            <p:txEl>
                                              <p:pRg st="1" end="1"/>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4" end="2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linds(horizontal)">
                                      <p:cBhvr>
                                        <p:cTn id="29" dur="500"/>
                                        <p:tgtEl>
                                          <p:spTgt spid="9"/>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357686" y="1600200"/>
            <a:ext cx="4329114" cy="4525963"/>
          </a:xfrm>
        </p:spPr>
        <p:txBody>
          <a:bodyPr>
            <a:normAutofit lnSpcReduction="10000"/>
          </a:bodyPr>
          <a:lstStyle/>
          <a:p>
            <a:endParaRPr lang="ru-RU" sz="1800" dirty="0" smtClean="0"/>
          </a:p>
          <a:p>
            <a:r>
              <a:rPr lang="tt-RU" sz="2400" dirty="0" smtClean="0">
                <a:latin typeface="SL_Times New Roman" pitchFamily="18" charset="0"/>
              </a:rPr>
              <a:t>Квадратның 7 өлешеннән яңа квадрат, турыпочмаклык, тигез</a:t>
            </a:r>
            <a:r>
              <a:rPr lang="ru-RU" sz="2400" dirty="0" err="1" smtClean="0">
                <a:latin typeface="SL_Times New Roman" pitchFamily="18" charset="0"/>
              </a:rPr>
              <a:t>ьянлы</a:t>
            </a:r>
            <a:r>
              <a:rPr lang="ru-RU" sz="2400" dirty="0" smtClean="0">
                <a:latin typeface="SL_Times New Roman" pitchFamily="18" charset="0"/>
              </a:rPr>
              <a:t> </a:t>
            </a:r>
            <a:r>
              <a:rPr lang="ru-RU" sz="2400" dirty="0" err="1" smtClean="0">
                <a:latin typeface="SL_Times New Roman" pitchFamily="18" charset="0"/>
              </a:rPr>
              <a:t>өчпочмак, </a:t>
            </a:r>
            <a:r>
              <a:rPr lang="ru-RU" sz="2400" dirty="0" smtClean="0">
                <a:latin typeface="SL_Times New Roman" pitchFamily="18" charset="0"/>
              </a:rPr>
              <a:t>трапеция </a:t>
            </a:r>
            <a:r>
              <a:rPr lang="ru-RU" sz="2400" dirty="0" err="1" smtClean="0">
                <a:latin typeface="SL_Times New Roman" pitchFamily="18" charset="0"/>
              </a:rPr>
              <a:t>төзергә</a:t>
            </a:r>
            <a:r>
              <a:rPr lang="ru-RU" sz="2400" dirty="0" smtClean="0">
                <a:latin typeface="SL_Times New Roman" pitchFamily="18" charset="0"/>
              </a:rPr>
              <a:t>.</a:t>
            </a:r>
          </a:p>
          <a:p>
            <a:r>
              <a:rPr lang="ru-RU" sz="2400" dirty="0" smtClean="0">
                <a:latin typeface="SL_Times New Roman" pitchFamily="18" charset="0"/>
              </a:rPr>
              <a:t>Квадрат </a:t>
            </a:r>
            <a:r>
              <a:rPr lang="ru-RU" sz="2400" dirty="0" err="1" smtClean="0">
                <a:latin typeface="SL_Times New Roman" pitchFamily="18" charset="0"/>
              </a:rPr>
              <a:t>түбәндәгечә бүленә</a:t>
            </a:r>
            <a:r>
              <a:rPr lang="ru-RU" sz="2400" dirty="0" smtClean="0">
                <a:latin typeface="SL_Times New Roman" pitchFamily="18" charset="0"/>
              </a:rPr>
              <a:t>: </a:t>
            </a:r>
            <a:r>
              <a:rPr lang="ru-RU" sz="2400" dirty="0">
                <a:latin typeface="SL_Times New Roman" pitchFamily="18" charset="0"/>
              </a:rPr>
              <a:t>E, F, K, L </a:t>
            </a:r>
            <a:r>
              <a:rPr lang="ru-RU" sz="2400" dirty="0" smtClean="0">
                <a:latin typeface="SL_Times New Roman" pitchFamily="18" charset="0"/>
              </a:rPr>
              <a:t>–квадрат </a:t>
            </a:r>
            <a:r>
              <a:rPr lang="ru-RU" sz="2400" dirty="0" err="1" smtClean="0">
                <a:latin typeface="SL_Times New Roman" pitchFamily="18" charset="0"/>
              </a:rPr>
              <a:t>якларының урталары</a:t>
            </a:r>
            <a:r>
              <a:rPr lang="ru-RU" sz="2400" dirty="0" smtClean="0">
                <a:latin typeface="SL_Times New Roman" pitchFamily="18" charset="0"/>
              </a:rPr>
              <a:t>, </a:t>
            </a:r>
            <a:r>
              <a:rPr lang="ru-RU" sz="2400" dirty="0">
                <a:latin typeface="SL_Times New Roman" pitchFamily="18" charset="0"/>
              </a:rPr>
              <a:t>О </a:t>
            </a:r>
            <a:r>
              <a:rPr lang="ru-RU" sz="2400" dirty="0" smtClean="0">
                <a:latin typeface="SL_Times New Roman" pitchFamily="18" charset="0"/>
              </a:rPr>
              <a:t>–</a:t>
            </a:r>
            <a:r>
              <a:rPr lang="ru-RU" sz="2400" dirty="0" err="1" smtClean="0">
                <a:latin typeface="SL_Times New Roman" pitchFamily="18" charset="0"/>
              </a:rPr>
              <a:t>квадратның үзәге</a:t>
            </a:r>
            <a:r>
              <a:rPr lang="ru-RU" sz="2400" dirty="0" smtClean="0">
                <a:latin typeface="SL_Times New Roman" pitchFamily="18" charset="0"/>
              </a:rPr>
              <a:t>, </a:t>
            </a:r>
            <a:r>
              <a:rPr lang="ru-RU" sz="2400" dirty="0">
                <a:latin typeface="SL_Times New Roman" pitchFamily="18" charset="0"/>
              </a:rPr>
              <a:t>ОМ ⊥ EF, NF ⊥ EF.</a:t>
            </a:r>
          </a:p>
          <a:p>
            <a:endParaRPr lang="ru-RU" dirty="0"/>
          </a:p>
        </p:txBody>
      </p:sp>
      <p:pic>
        <p:nvPicPr>
          <p:cNvPr id="4" name="Рисунок 3" descr="Пифагорова головоломка"/>
          <p:cNvPicPr/>
          <p:nvPr/>
        </p:nvPicPr>
        <p:blipFill>
          <a:blip r:embed="rId2" cstate="print"/>
          <a:srcRect/>
          <a:stretch>
            <a:fillRect/>
          </a:stretch>
        </p:blipFill>
        <p:spPr bwMode="auto">
          <a:xfrm>
            <a:off x="500034" y="2143116"/>
            <a:ext cx="3429017" cy="3357586"/>
          </a:xfrm>
          <a:prstGeom prst="rect">
            <a:avLst/>
          </a:prstGeom>
          <a:noFill/>
          <a:ln w="9525">
            <a:noFill/>
            <a:miter lim="800000"/>
            <a:headEnd/>
            <a:tailEnd/>
          </a:ln>
        </p:spPr>
      </p:pic>
      <p:sp>
        <p:nvSpPr>
          <p:cNvPr id="5" name="Прямоугольник 4"/>
          <p:cNvSpPr/>
          <p:nvPr/>
        </p:nvSpPr>
        <p:spPr>
          <a:xfrm>
            <a:off x="785786" y="357166"/>
            <a:ext cx="7640361" cy="923330"/>
          </a:xfrm>
          <a:prstGeom prst="rect">
            <a:avLst/>
          </a:prstGeom>
          <a:noFill/>
        </p:spPr>
        <p:txBody>
          <a:bodyPr wrap="none" lIns="91440" tIns="45720" rIns="91440" bIns="45720">
            <a:spAutoFit/>
          </a:bodyPr>
          <a:lstStyle/>
          <a:p>
            <a:pPr algn="ctr"/>
            <a:r>
              <a:rPr lang="tt-RU" sz="54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ПИФАГОР БАШВАТКЫЧЫ</a:t>
            </a:r>
            <a:endParaRPr lang="ru-RU" sz="5400" b="1"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57158" y="214290"/>
            <a:ext cx="8229600" cy="631844"/>
          </a:xfrm>
        </p:spPr>
        <p:txBody>
          <a:bodyPr>
            <a:normAutofit fontScale="90000"/>
          </a:bodyPr>
          <a:lstStyle/>
          <a:p>
            <a:r>
              <a:rPr lang="tt-RU" dirty="0" smtClean="0"/>
              <a:t/>
            </a:r>
            <a:br>
              <a:rPr lang="tt-RU" dirty="0" smtClean="0"/>
            </a:br>
            <a:r>
              <a:rPr lang="tt-RU" dirty="0" smtClean="0"/>
              <a:t/>
            </a:r>
            <a:br>
              <a:rPr lang="tt-RU" dirty="0" smtClean="0"/>
            </a:br>
            <a:r>
              <a:rPr lang="tt-RU" dirty="0" smtClean="0"/>
              <a:t/>
            </a:r>
            <a:br>
              <a:rPr lang="tt-RU" dirty="0" smtClean="0"/>
            </a:br>
            <a:endParaRPr lang="ru-RU" dirty="0"/>
          </a:p>
        </p:txBody>
      </p:sp>
      <p:sp>
        <p:nvSpPr>
          <p:cNvPr id="5" name="Содержимое 4"/>
          <p:cNvSpPr>
            <a:spLocks noGrp="1"/>
          </p:cNvSpPr>
          <p:nvPr>
            <p:ph idx="1"/>
          </p:nvPr>
        </p:nvSpPr>
        <p:spPr>
          <a:xfrm>
            <a:off x="428596" y="1000108"/>
            <a:ext cx="8329642" cy="5458405"/>
          </a:xfrm>
        </p:spPr>
        <p:txBody>
          <a:bodyPr>
            <a:normAutofit fontScale="62500" lnSpcReduction="20000"/>
          </a:bodyPr>
          <a:lstStyle/>
          <a:p>
            <a:pPr algn="ctr">
              <a:buNone/>
            </a:pPr>
            <a:r>
              <a:rPr lang="ru-RU" sz="2000" b="1" dirty="0" smtClean="0">
                <a:latin typeface="+mj-lt"/>
              </a:rPr>
              <a:t>ПИФАГОР САМОССКИЙ </a:t>
            </a:r>
          </a:p>
          <a:p>
            <a:pPr algn="ctr">
              <a:buNone/>
            </a:pPr>
            <a:r>
              <a:rPr lang="ru-RU" sz="2000" b="1" dirty="0" err="1" smtClean="0">
                <a:latin typeface="+mj-lt"/>
              </a:rPr>
              <a:t>(безнең эрага</a:t>
            </a:r>
            <a:r>
              <a:rPr lang="ru-RU" sz="2000" b="1" dirty="0" smtClean="0">
                <a:latin typeface="+mj-lt"/>
              </a:rPr>
              <a:t> </a:t>
            </a:r>
            <a:r>
              <a:rPr lang="ru-RU" sz="2000" b="1" dirty="0" err="1" smtClean="0">
                <a:latin typeface="+mj-lt"/>
              </a:rPr>
              <a:t>кадәр </a:t>
            </a:r>
            <a:r>
              <a:rPr lang="ru-RU" sz="2000" b="1" dirty="0" smtClean="0">
                <a:latin typeface="+mj-lt"/>
              </a:rPr>
              <a:t>580-500 </a:t>
            </a:r>
            <a:r>
              <a:rPr lang="ru-RU" sz="2000" b="1" dirty="0" err="1" smtClean="0">
                <a:latin typeface="+mj-lt"/>
              </a:rPr>
              <a:t>еллар</a:t>
            </a:r>
            <a:r>
              <a:rPr lang="ru-RU" sz="2000" b="1" dirty="0" smtClean="0">
                <a:latin typeface="+mj-lt"/>
              </a:rPr>
              <a:t>)</a:t>
            </a:r>
          </a:p>
          <a:p>
            <a:pPr>
              <a:buNone/>
            </a:pPr>
            <a:r>
              <a:rPr lang="tt-RU" sz="2600" i="1" dirty="0" smtClean="0">
                <a:latin typeface="SL_Times New Roman" pitchFamily="18" charset="0"/>
              </a:rPr>
              <a:t>Пифагорның тормыш юлы турында күп нәрсә билгеле түгел. Ул                        безнең эрага кадәр 580 елда Борынгы Гре</a:t>
            </a:r>
            <a:r>
              <a:rPr lang="ru-RU" sz="2600" i="1" dirty="0" err="1" smtClean="0">
                <a:latin typeface="SL_Times New Roman" pitchFamily="18" charset="0"/>
              </a:rPr>
              <a:t>циядә  </a:t>
            </a:r>
            <a:r>
              <a:rPr lang="ru-RU" sz="2600" i="1" dirty="0" smtClean="0">
                <a:latin typeface="SL_Times New Roman" pitchFamily="18" charset="0"/>
              </a:rPr>
              <a:t>Эгей                                     </a:t>
            </a:r>
            <a:r>
              <a:rPr lang="ru-RU" sz="2600" i="1" dirty="0" err="1" smtClean="0">
                <a:latin typeface="SL_Times New Roman" pitchFamily="18" charset="0"/>
              </a:rPr>
              <a:t>диңгезенең  Самос</a:t>
            </a:r>
            <a:r>
              <a:rPr lang="ru-RU" sz="2600" i="1" dirty="0" smtClean="0">
                <a:latin typeface="SL_Times New Roman" pitchFamily="18" charset="0"/>
              </a:rPr>
              <a:t> </a:t>
            </a:r>
            <a:r>
              <a:rPr lang="ru-RU" sz="2600" i="1" dirty="0" err="1" smtClean="0">
                <a:latin typeface="SL_Times New Roman" pitchFamily="18" charset="0"/>
              </a:rPr>
              <a:t>утравында</a:t>
            </a:r>
            <a:r>
              <a:rPr lang="ru-RU" sz="2600" i="1" dirty="0" smtClean="0">
                <a:latin typeface="SL_Times New Roman" pitchFamily="18" charset="0"/>
              </a:rPr>
              <a:t>  </a:t>
            </a:r>
            <a:r>
              <a:rPr lang="ru-RU" sz="2600" i="1" dirty="0" err="1" smtClean="0">
                <a:latin typeface="SL_Times New Roman" pitchFamily="18" charset="0"/>
              </a:rPr>
              <a:t>туган</a:t>
            </a:r>
            <a:r>
              <a:rPr lang="ru-RU" sz="2600" i="1" dirty="0" smtClean="0">
                <a:latin typeface="SL_Times New Roman" pitchFamily="18" charset="0"/>
              </a:rPr>
              <a:t>, </a:t>
            </a:r>
            <a:r>
              <a:rPr lang="ru-RU" sz="2600" i="1" dirty="0" err="1" smtClean="0">
                <a:latin typeface="SL_Times New Roman" pitchFamily="18" charset="0"/>
              </a:rPr>
              <a:t>шуңада аны</a:t>
            </a:r>
            <a:r>
              <a:rPr lang="ru-RU" sz="2600" i="1" dirty="0" smtClean="0">
                <a:latin typeface="SL_Times New Roman" pitchFamily="18" charset="0"/>
              </a:rPr>
              <a:t> Пифагор Самосский </a:t>
            </a:r>
            <a:r>
              <a:rPr lang="ru-RU" sz="2600" i="1" dirty="0" err="1" smtClean="0">
                <a:latin typeface="SL_Times New Roman" pitchFamily="18" charset="0"/>
              </a:rPr>
              <a:t>диеп</a:t>
            </a:r>
            <a:r>
              <a:rPr lang="ru-RU" sz="2600" i="1" dirty="0" smtClean="0">
                <a:latin typeface="SL_Times New Roman" pitchFamily="18" charset="0"/>
              </a:rPr>
              <a:t> </a:t>
            </a:r>
            <a:r>
              <a:rPr lang="ru-RU" sz="2600" i="1" dirty="0" err="1" smtClean="0">
                <a:latin typeface="SL_Times New Roman" pitchFamily="18" charset="0"/>
              </a:rPr>
              <a:t>йортәләр</a:t>
            </a:r>
            <a:r>
              <a:rPr lang="ru-RU" sz="2600" i="1" dirty="0" smtClean="0">
                <a:latin typeface="SL_Times New Roman" pitchFamily="18" charset="0"/>
              </a:rPr>
              <a:t>. </a:t>
            </a:r>
            <a:r>
              <a:rPr lang="ru-RU" sz="2600" i="1" dirty="0" err="1" smtClean="0">
                <a:latin typeface="SL_Times New Roman" pitchFamily="18" charset="0"/>
              </a:rPr>
              <a:t>Аның әтисе төрле кыйммәтле ташларны</a:t>
            </a:r>
            <a:r>
              <a:rPr lang="ru-RU" sz="2600" i="1" dirty="0" smtClean="0">
                <a:latin typeface="SL_Times New Roman" pitchFamily="18" charset="0"/>
              </a:rPr>
              <a:t> </a:t>
            </a:r>
            <a:r>
              <a:rPr lang="ru-RU" sz="2600" i="1" dirty="0" err="1" smtClean="0">
                <a:latin typeface="SL_Times New Roman" pitchFamily="18" charset="0"/>
              </a:rPr>
              <a:t>кисүче, бизәнү әйберләре ясаучы</a:t>
            </a:r>
            <a:r>
              <a:rPr lang="ru-RU" sz="2600" i="1" dirty="0" smtClean="0">
                <a:latin typeface="SL_Times New Roman" pitchFamily="18" charset="0"/>
              </a:rPr>
              <a:t> </a:t>
            </a:r>
            <a:r>
              <a:rPr lang="ru-RU" sz="2600" i="1" dirty="0" err="1" smtClean="0">
                <a:latin typeface="SL_Times New Roman" pitchFamily="18" charset="0"/>
              </a:rPr>
              <a:t>була</a:t>
            </a:r>
            <a:r>
              <a:rPr lang="ru-RU" sz="2600" i="1" dirty="0" smtClean="0">
                <a:latin typeface="SL_Times New Roman" pitchFamily="18" charset="0"/>
              </a:rPr>
              <a:t>, </a:t>
            </a:r>
            <a:r>
              <a:rPr lang="ru-RU" sz="2600" i="1" dirty="0" err="1" smtClean="0">
                <a:latin typeface="SL_Times New Roman" pitchFamily="18" charset="0"/>
              </a:rPr>
              <a:t>аны</a:t>
            </a:r>
            <a:r>
              <a:rPr lang="ru-RU" sz="2600" i="1" dirty="0" smtClean="0">
                <a:latin typeface="SL_Times New Roman" pitchFamily="18" charset="0"/>
              </a:rPr>
              <a:t> </a:t>
            </a:r>
            <a:r>
              <a:rPr lang="ru-RU" sz="2600" i="1" dirty="0" err="1" smtClean="0">
                <a:latin typeface="SL_Times New Roman" pitchFamily="18" charset="0"/>
              </a:rPr>
              <a:t>акчадан</a:t>
            </a:r>
            <a:r>
              <a:rPr lang="ru-RU" sz="2600" i="1" dirty="0" smtClean="0">
                <a:latin typeface="SL_Times New Roman" pitchFamily="18" charset="0"/>
              </a:rPr>
              <a:t> </a:t>
            </a:r>
            <a:r>
              <a:rPr lang="ru-RU" sz="2600" i="1" dirty="0" err="1" smtClean="0">
                <a:latin typeface="SL_Times New Roman" pitchFamily="18" charset="0"/>
              </a:rPr>
              <a:t>бигрәк </a:t>
            </a:r>
            <a:r>
              <a:rPr lang="ru-RU" sz="2600" i="1" dirty="0" smtClean="0">
                <a:latin typeface="SL_Times New Roman" pitchFamily="18" charset="0"/>
              </a:rPr>
              <a:t>дан </a:t>
            </a:r>
            <a:r>
              <a:rPr lang="ru-RU" sz="2600" i="1" dirty="0" err="1" smtClean="0">
                <a:latin typeface="SL_Times New Roman" pitchFamily="18" charset="0"/>
              </a:rPr>
              <a:t>кызыксындыра</a:t>
            </a:r>
            <a:r>
              <a:rPr lang="ru-RU" sz="2600" i="1" dirty="0" smtClean="0">
                <a:latin typeface="SL_Times New Roman" pitchFamily="18" charset="0"/>
              </a:rPr>
              <a:t>. </a:t>
            </a:r>
          </a:p>
          <a:p>
            <a:pPr>
              <a:buNone/>
            </a:pPr>
            <a:r>
              <a:rPr lang="ru-RU" sz="2600" i="1" dirty="0" smtClean="0">
                <a:latin typeface="SL_Times New Roman" pitchFamily="18" charset="0"/>
              </a:rPr>
              <a:t>Пифагор </a:t>
            </a:r>
            <a:r>
              <a:rPr lang="ru-RU" sz="2600" i="1" dirty="0" err="1" smtClean="0">
                <a:latin typeface="SL_Times New Roman" pitchFamily="18" charset="0"/>
              </a:rPr>
              <a:t>туганда</a:t>
            </a:r>
            <a:r>
              <a:rPr lang="ru-RU" sz="2600" i="1" dirty="0" smtClean="0">
                <a:latin typeface="SL_Times New Roman" pitchFamily="18" charset="0"/>
              </a:rPr>
              <a:t> </a:t>
            </a:r>
            <a:r>
              <a:rPr lang="ru-RU" sz="2600" i="1" dirty="0" err="1" smtClean="0">
                <a:latin typeface="SL_Times New Roman" pitchFamily="18" charset="0"/>
              </a:rPr>
              <a:t>әкияттәгедәй матур</a:t>
            </a:r>
            <a:r>
              <a:rPr lang="ru-RU" sz="2600" i="1" dirty="0" smtClean="0">
                <a:latin typeface="SL_Times New Roman" pitchFamily="18" charset="0"/>
              </a:rPr>
              <a:t> </a:t>
            </a:r>
            <a:r>
              <a:rPr lang="ru-RU" sz="2600" i="1" dirty="0" err="1" smtClean="0">
                <a:latin typeface="SL_Times New Roman" pitchFamily="18" charset="0"/>
              </a:rPr>
              <a:t>малай</a:t>
            </a:r>
            <a:r>
              <a:rPr lang="ru-RU" sz="2600" i="1" dirty="0" smtClean="0">
                <a:latin typeface="SL_Times New Roman" pitchFamily="18" charset="0"/>
              </a:rPr>
              <a:t> </a:t>
            </a:r>
            <a:r>
              <a:rPr lang="ru-RU" sz="2600" i="1" dirty="0" err="1" smtClean="0">
                <a:latin typeface="SL_Times New Roman" pitchFamily="18" charset="0"/>
              </a:rPr>
              <a:t>була</a:t>
            </a:r>
            <a:r>
              <a:rPr lang="ru-RU" sz="2600" i="1" dirty="0" smtClean="0">
                <a:latin typeface="SL_Times New Roman" pitchFamily="18" charset="0"/>
              </a:rPr>
              <a:t>, </a:t>
            </a:r>
            <a:r>
              <a:rPr lang="ru-RU" sz="2600" i="1" dirty="0" err="1" smtClean="0">
                <a:latin typeface="SL_Times New Roman" pitchFamily="18" charset="0"/>
              </a:rPr>
              <a:t>балачактан</a:t>
            </a:r>
            <a:r>
              <a:rPr lang="ru-RU" sz="2600" i="1" dirty="0" smtClean="0">
                <a:latin typeface="SL_Times New Roman" pitchFamily="18" charset="0"/>
              </a:rPr>
              <a:t> </a:t>
            </a:r>
            <a:r>
              <a:rPr lang="ru-RU" sz="2600" i="1" dirty="0" err="1" smtClean="0">
                <a:latin typeface="SL_Times New Roman" pitchFamily="18" charset="0"/>
              </a:rPr>
              <a:t>ук</a:t>
            </a:r>
            <a:r>
              <a:rPr lang="ru-RU" sz="2600" i="1" dirty="0" smtClean="0">
                <a:latin typeface="SL_Times New Roman" pitchFamily="18" charset="0"/>
              </a:rPr>
              <a:t> </a:t>
            </a:r>
            <a:r>
              <a:rPr lang="ru-RU" sz="2600" i="1" dirty="0" err="1" smtClean="0">
                <a:latin typeface="SL_Times New Roman" pitchFamily="18" charset="0"/>
              </a:rPr>
              <a:t>аның</a:t>
            </a:r>
            <a:r>
              <a:rPr lang="en-US" sz="2600" i="1" dirty="0" smtClean="0">
                <a:latin typeface="SL_Times New Roman" pitchFamily="18" charset="0"/>
              </a:rPr>
              <a:t> </a:t>
            </a:r>
            <a:r>
              <a:rPr lang="ru-RU" sz="2600" i="1" dirty="0" err="1" smtClean="0">
                <a:latin typeface="SL_Times New Roman" pitchFamily="18" charset="0"/>
              </a:rPr>
              <a:t>искиткеч</a:t>
            </a:r>
            <a:r>
              <a:rPr lang="ru-RU" sz="2600" i="1" dirty="0" smtClean="0">
                <a:latin typeface="SL_Times New Roman" pitchFamily="18" charset="0"/>
              </a:rPr>
              <a:t> </a:t>
            </a:r>
            <a:r>
              <a:rPr lang="ru-RU" sz="2600" i="1" dirty="0" err="1" smtClean="0">
                <a:latin typeface="SL_Times New Roman" pitchFamily="18" charset="0"/>
              </a:rPr>
              <a:t>сәләтләре ачыла</a:t>
            </a:r>
            <a:r>
              <a:rPr lang="ru-RU" sz="2600" i="1" dirty="0" smtClean="0">
                <a:latin typeface="SL_Times New Roman" pitchFamily="18" charset="0"/>
              </a:rPr>
              <a:t>, </a:t>
            </a:r>
            <a:r>
              <a:rPr lang="ru-RU" sz="2600" i="1" dirty="0" err="1" smtClean="0">
                <a:latin typeface="SL_Times New Roman" pitchFamily="18" charset="0"/>
              </a:rPr>
              <a:t>ә үсә төшкәчаның чиксез</a:t>
            </a:r>
            <a:r>
              <a:rPr lang="ru-RU" sz="2600" i="1" dirty="0" smtClean="0">
                <a:latin typeface="SL_Times New Roman" pitchFamily="18" charset="0"/>
              </a:rPr>
              <a:t> </a:t>
            </a:r>
            <a:r>
              <a:rPr lang="ru-RU" sz="2600" i="1" dirty="0" err="1" smtClean="0">
                <a:latin typeface="SL_Times New Roman" pitchFamily="18" charset="0"/>
              </a:rPr>
              <a:t>хыялларына</a:t>
            </a:r>
            <a:r>
              <a:rPr lang="ru-RU" sz="2600" i="1" dirty="0" smtClean="0">
                <a:latin typeface="SL_Times New Roman" pitchFamily="18" charset="0"/>
              </a:rPr>
              <a:t> </a:t>
            </a:r>
            <a:r>
              <a:rPr lang="ru-RU" sz="2600" i="1" dirty="0" err="1" smtClean="0">
                <a:latin typeface="SL_Times New Roman" pitchFamily="18" charset="0"/>
              </a:rPr>
              <a:t>һәм сәләтенә утрауда</a:t>
            </a:r>
            <a:r>
              <a:rPr lang="ru-RU" sz="2600" i="1" dirty="0" smtClean="0">
                <a:latin typeface="SL_Times New Roman" pitchFamily="18" charset="0"/>
              </a:rPr>
              <a:t> тар </a:t>
            </a:r>
            <a:r>
              <a:rPr lang="ru-RU" sz="2600" i="1" dirty="0" err="1" smtClean="0">
                <a:latin typeface="SL_Times New Roman" pitchFamily="18" charset="0"/>
              </a:rPr>
              <a:t>тоела</a:t>
            </a:r>
            <a:r>
              <a:rPr lang="ru-RU" sz="2600" i="1" dirty="0" smtClean="0">
                <a:latin typeface="SL_Times New Roman" pitchFamily="18" charset="0"/>
              </a:rPr>
              <a:t>. </a:t>
            </a:r>
            <a:r>
              <a:rPr lang="ru-RU" sz="2600" i="1" dirty="0" err="1" smtClean="0">
                <a:latin typeface="SL_Times New Roman" pitchFamily="18" charset="0"/>
              </a:rPr>
              <a:t>Ул</a:t>
            </a:r>
            <a:r>
              <a:rPr lang="ru-RU" sz="2600" i="1" dirty="0" smtClean="0">
                <a:latin typeface="SL_Times New Roman" pitchFamily="18" charset="0"/>
              </a:rPr>
              <a:t> </a:t>
            </a:r>
            <a:r>
              <a:rPr lang="ru-RU" sz="2600" i="1" dirty="0" err="1" smtClean="0">
                <a:latin typeface="SL_Times New Roman" pitchFamily="18" charset="0"/>
              </a:rPr>
              <a:t>фән серләренә төшенер өчен юлга</a:t>
            </a:r>
            <a:r>
              <a:rPr lang="ru-RU" sz="2600" i="1" dirty="0" smtClean="0">
                <a:latin typeface="SL_Times New Roman" pitchFamily="18" charset="0"/>
              </a:rPr>
              <a:t> </a:t>
            </a:r>
            <a:r>
              <a:rPr lang="ru-RU" sz="2600" i="1" dirty="0" err="1" smtClean="0">
                <a:latin typeface="SL_Times New Roman" pitchFamily="18" charset="0"/>
              </a:rPr>
              <a:t>кузгала</a:t>
            </a:r>
            <a:r>
              <a:rPr lang="ru-RU" sz="2600" i="1" dirty="0" smtClean="0">
                <a:latin typeface="SL_Times New Roman" pitchFamily="18" charset="0"/>
              </a:rPr>
              <a:t>, </a:t>
            </a:r>
            <a:r>
              <a:rPr lang="ru-RU" sz="2600" i="1" dirty="0" err="1" smtClean="0">
                <a:latin typeface="SL_Times New Roman" pitchFamily="18" charset="0"/>
              </a:rPr>
              <a:t>Египетка</a:t>
            </a:r>
            <a:r>
              <a:rPr lang="ru-RU" sz="2600" i="1" dirty="0" smtClean="0">
                <a:latin typeface="SL_Times New Roman" pitchFamily="18" charset="0"/>
              </a:rPr>
              <a:t> </a:t>
            </a:r>
            <a:r>
              <a:rPr lang="ru-RU" sz="2600" i="1" dirty="0" err="1" smtClean="0">
                <a:latin typeface="SL_Times New Roman" pitchFamily="18" charset="0"/>
              </a:rPr>
              <a:t>килә.</a:t>
            </a:r>
            <a:r>
              <a:rPr lang="ru-RU" sz="2600" i="1" dirty="0" smtClean="0">
                <a:latin typeface="SL_Times New Roman" pitchFamily="18" charset="0"/>
              </a:rPr>
              <a:t> </a:t>
            </a:r>
            <a:r>
              <a:rPr lang="ru-RU" sz="2600" i="1" dirty="0" err="1" smtClean="0">
                <a:latin typeface="SL_Times New Roman" pitchFamily="18" charset="0"/>
              </a:rPr>
              <a:t>Монда</a:t>
            </a:r>
            <a:r>
              <a:rPr lang="ru-RU" sz="2600" i="1" dirty="0" smtClean="0">
                <a:latin typeface="SL_Times New Roman" pitchFamily="18" charset="0"/>
              </a:rPr>
              <a:t> Пифагор </a:t>
            </a:r>
            <a:r>
              <a:rPr lang="ru-RU" sz="2600" i="1" dirty="0" err="1" smtClean="0">
                <a:latin typeface="SL_Times New Roman" pitchFamily="18" charset="0"/>
              </a:rPr>
              <a:t>алдында</a:t>
            </a:r>
            <a:r>
              <a:rPr lang="ru-RU" sz="2600" i="1" dirty="0" smtClean="0">
                <a:latin typeface="SL_Times New Roman" pitchFamily="18" charset="0"/>
              </a:rPr>
              <a:t> </a:t>
            </a:r>
            <a:r>
              <a:rPr lang="ru-RU" sz="2600" i="1" dirty="0" err="1" smtClean="0">
                <a:latin typeface="SL_Times New Roman" pitchFamily="18" charset="0"/>
              </a:rPr>
              <a:t>таныш</a:t>
            </a:r>
            <a:r>
              <a:rPr lang="ru-RU" sz="2600" i="1" dirty="0" smtClean="0">
                <a:latin typeface="SL_Times New Roman" pitchFamily="18" charset="0"/>
              </a:rPr>
              <a:t> </a:t>
            </a:r>
            <a:r>
              <a:rPr lang="ru-RU" sz="2600" i="1" dirty="0" err="1" smtClean="0">
                <a:latin typeface="SL_Times New Roman" pitchFamily="18" charset="0"/>
              </a:rPr>
              <a:t>булмаган</a:t>
            </a:r>
            <a:r>
              <a:rPr lang="ru-RU" sz="2600" i="1" dirty="0" smtClean="0">
                <a:latin typeface="SL_Times New Roman" pitchFamily="18" charset="0"/>
              </a:rPr>
              <a:t> </a:t>
            </a:r>
            <a:r>
              <a:rPr lang="ru-RU" sz="2600" i="1" dirty="0" err="1" smtClean="0">
                <a:latin typeface="SL_Times New Roman" pitchFamily="18" charset="0"/>
              </a:rPr>
              <a:t>дөнь</a:t>
            </a:r>
            <a:r>
              <a:rPr lang="tt-RU" sz="2600" i="1" dirty="0" smtClean="0">
                <a:latin typeface="SL_Times New Roman" pitchFamily="18" charset="0"/>
              </a:rPr>
              <a:t>я ачыла, ләкин фән серләре храмнарда туплана,</a:t>
            </a:r>
            <a:r>
              <a:rPr lang="en-US" sz="2600" i="1" dirty="0" smtClean="0">
                <a:latin typeface="SL_Times New Roman" pitchFamily="18" charset="0"/>
              </a:rPr>
              <a:t> </a:t>
            </a:r>
            <a:r>
              <a:rPr lang="tt-RU" sz="2600" i="1" dirty="0" smtClean="0">
                <a:latin typeface="SL_Times New Roman" pitchFamily="18" charset="0"/>
              </a:rPr>
              <a:t>теләсә кемне кертмиләр, ышаныч</a:t>
            </a:r>
            <a:r>
              <a:rPr lang="en-US" sz="2600" i="1" dirty="0" smtClean="0">
                <a:latin typeface="SL_Times New Roman" pitchFamily="18" charset="0"/>
              </a:rPr>
              <a:t> </a:t>
            </a:r>
            <a:r>
              <a:rPr lang="tt-RU" sz="2600" i="1" dirty="0" smtClean="0">
                <a:latin typeface="SL_Times New Roman" pitchFamily="18" charset="0"/>
              </a:rPr>
              <a:t>яулап</a:t>
            </a:r>
            <a:r>
              <a:rPr lang="ru-RU" sz="2600" i="1" dirty="0" smtClean="0">
                <a:latin typeface="SL_Times New Roman" pitchFamily="18" charset="0"/>
              </a:rPr>
              <a:t> </a:t>
            </a:r>
            <a:r>
              <a:rPr lang="tt-RU" sz="2600" i="1" dirty="0" smtClean="0">
                <a:latin typeface="SL_Times New Roman" pitchFamily="18" charset="0"/>
              </a:rPr>
              <a:t>анда үтәр өчен еллар кирәк була.</a:t>
            </a:r>
          </a:p>
          <a:p>
            <a:pPr>
              <a:buNone/>
            </a:pPr>
            <a:r>
              <a:rPr lang="tt-RU" sz="2600" i="1" dirty="0" smtClean="0">
                <a:latin typeface="SL_Times New Roman" pitchFamily="18" charset="0"/>
              </a:rPr>
              <a:t>Египетта </a:t>
            </a:r>
            <a:r>
              <a:rPr lang="ru-RU" sz="2600" i="1" dirty="0" err="1" smtClean="0">
                <a:latin typeface="SL_Times New Roman" pitchFamily="18" charset="0"/>
              </a:rPr>
              <a:t>жрецлар</a:t>
            </a:r>
            <a:r>
              <a:rPr lang="ru-RU" sz="2600" i="1" dirty="0" smtClean="0">
                <a:latin typeface="SL_Times New Roman" pitchFamily="18" charset="0"/>
              </a:rPr>
              <a:t> </a:t>
            </a:r>
            <a:r>
              <a:rPr lang="ru-RU" sz="2600" i="1" dirty="0" err="1" smtClean="0">
                <a:latin typeface="SL_Times New Roman" pitchFamily="18" charset="0"/>
              </a:rPr>
              <a:t>белемн</a:t>
            </a:r>
            <a:r>
              <a:rPr lang="tt-RU" sz="2600" i="1" dirty="0" smtClean="0">
                <a:latin typeface="SL_Times New Roman" pitchFamily="18" charset="0"/>
              </a:rPr>
              <a:t>ә</a:t>
            </a:r>
            <a:r>
              <a:rPr lang="ru-RU" sz="2600" i="1" dirty="0" err="1" smtClean="0">
                <a:latin typeface="SL_Times New Roman" pitchFamily="18" charset="0"/>
              </a:rPr>
              <a:t>рен</a:t>
            </a:r>
            <a:r>
              <a:rPr lang="ru-RU" sz="2600" i="1" dirty="0" smtClean="0">
                <a:latin typeface="SL_Times New Roman" pitchFamily="18" charset="0"/>
              </a:rPr>
              <a:t> </a:t>
            </a:r>
            <a:r>
              <a:rPr lang="ru-RU" sz="2600" i="1" dirty="0" err="1" smtClean="0">
                <a:latin typeface="SL_Times New Roman" pitchFamily="18" charset="0"/>
              </a:rPr>
              <a:t>ө</a:t>
            </a:r>
            <a:r>
              <a:rPr lang="tt-RU" sz="2600" i="1" dirty="0">
                <a:latin typeface="SL_Times New Roman" pitchFamily="18" charset="0"/>
              </a:rPr>
              <a:t>й</a:t>
            </a:r>
            <a:r>
              <a:rPr lang="ru-RU" sz="2600" i="1" dirty="0" err="1" smtClean="0">
                <a:latin typeface="SL_Times New Roman" pitchFamily="18" charset="0"/>
              </a:rPr>
              <a:t>рәнеп</a:t>
            </a:r>
            <a:r>
              <a:rPr lang="en-US" sz="2600" i="1" dirty="0" smtClean="0">
                <a:latin typeface="SL_Times New Roman" pitchFamily="18" charset="0"/>
              </a:rPr>
              <a:t> </a:t>
            </a:r>
            <a:r>
              <a:rPr lang="ru-RU" sz="2600" i="1" dirty="0" err="1" smtClean="0">
                <a:latin typeface="SL_Times New Roman" pitchFamily="18" charset="0"/>
              </a:rPr>
              <a:t>туган</a:t>
            </a:r>
            <a:r>
              <a:rPr lang="ru-RU" sz="2600" i="1" dirty="0" smtClean="0">
                <a:latin typeface="SL_Times New Roman" pitchFamily="18" charset="0"/>
              </a:rPr>
              <a:t> </a:t>
            </a:r>
            <a:r>
              <a:rPr lang="ru-RU" sz="2600" i="1" dirty="0" err="1" smtClean="0">
                <a:latin typeface="SL_Times New Roman" pitchFamily="18" charset="0"/>
              </a:rPr>
              <a:t>ягына</a:t>
            </a:r>
            <a:r>
              <a:rPr lang="ru-RU" sz="2600" i="1" dirty="0" smtClean="0">
                <a:latin typeface="SL_Times New Roman" pitchFamily="18" charset="0"/>
              </a:rPr>
              <a:t> </a:t>
            </a:r>
            <a:r>
              <a:rPr lang="ru-RU" sz="2600" i="1" dirty="0" err="1" smtClean="0">
                <a:latin typeface="SL_Times New Roman" pitchFamily="18" charset="0"/>
              </a:rPr>
              <a:t>кайтыр</a:t>
            </a:r>
            <a:r>
              <a:rPr lang="en-US" sz="2600" i="1" dirty="0" smtClean="0">
                <a:latin typeface="SL_Times New Roman" pitchFamily="18" charset="0"/>
              </a:rPr>
              <a:t> </a:t>
            </a:r>
            <a:r>
              <a:rPr lang="tt-RU" sz="2600" i="1" dirty="0" smtClean="0">
                <a:latin typeface="SL_Times New Roman" pitchFamily="18" charset="0"/>
              </a:rPr>
              <a:t> </a:t>
            </a:r>
            <a:r>
              <a:rPr lang="en-US" sz="2600" i="1" dirty="0">
                <a:latin typeface="SL_Times New Roman" pitchFamily="18" charset="0"/>
              </a:rPr>
              <a:t> </a:t>
            </a:r>
            <a:r>
              <a:rPr lang="tt-RU" sz="2600" i="1" dirty="0" smtClean="0">
                <a:latin typeface="SL_Times New Roman" pitchFamily="18" charset="0"/>
              </a:rPr>
              <a:t>юлда Пифагор әсир төшә – Вавилонга килеп чыга. Вавилонлылар сәләтле кешеләрне югары бәяләгәннәр. Анда фән дә югарырак үсеш алган була: вавилонлылар квадрат тигезләмәләрне , кайбер кубик тигезләмәләрне чишә белгәннәр, пози</a:t>
            </a:r>
            <a:r>
              <a:rPr lang="ru-RU" sz="2600" i="1" dirty="0" err="1" smtClean="0">
                <a:latin typeface="SL_Times New Roman" pitchFamily="18" charset="0"/>
              </a:rPr>
              <a:t>цион</a:t>
            </a:r>
            <a:r>
              <a:rPr lang="ru-RU" sz="2600" i="1" dirty="0" smtClean="0">
                <a:latin typeface="SL_Times New Roman" pitchFamily="18" charset="0"/>
              </a:rPr>
              <a:t> </a:t>
            </a:r>
            <a:r>
              <a:rPr lang="tt-RU" sz="2600" i="1" dirty="0" smtClean="0">
                <a:latin typeface="SL_Times New Roman" pitchFamily="18" charset="0"/>
              </a:rPr>
              <a:t>исәп системасын уйлап тапканнар.</a:t>
            </a:r>
          </a:p>
          <a:p>
            <a:pPr>
              <a:buNone/>
            </a:pPr>
            <a:r>
              <a:rPr lang="tt-RU" sz="2600" i="1" dirty="0" smtClean="0">
                <a:latin typeface="SL_Times New Roman" pitchFamily="18" charset="0"/>
              </a:rPr>
              <a:t>Вавилонда 10 ел яшәп, кырык яшендә </a:t>
            </a:r>
            <a:r>
              <a:rPr lang="ru-RU" sz="2600" i="1" dirty="0" err="1" smtClean="0">
                <a:latin typeface="SL_Times New Roman" pitchFamily="18" charset="0"/>
              </a:rPr>
              <a:t>туган</a:t>
            </a:r>
            <a:r>
              <a:rPr lang="ru-RU" sz="2600" i="1" dirty="0" smtClean="0">
                <a:latin typeface="SL_Times New Roman" pitchFamily="18" charset="0"/>
              </a:rPr>
              <a:t> </a:t>
            </a:r>
            <a:r>
              <a:rPr lang="ru-RU" sz="2600" i="1" dirty="0" err="1" smtClean="0">
                <a:latin typeface="SL_Times New Roman" pitchFamily="18" charset="0"/>
              </a:rPr>
              <a:t>ягына</a:t>
            </a:r>
            <a:r>
              <a:rPr lang="ru-RU" sz="2600" i="1" dirty="0" smtClean="0">
                <a:latin typeface="SL_Times New Roman" pitchFamily="18" charset="0"/>
              </a:rPr>
              <a:t> </a:t>
            </a:r>
            <a:r>
              <a:rPr lang="ru-RU" sz="2600" i="1" dirty="0" err="1" smtClean="0">
                <a:latin typeface="SL_Times New Roman" pitchFamily="18" charset="0"/>
              </a:rPr>
              <a:t>кайта</a:t>
            </a:r>
            <a:r>
              <a:rPr lang="ru-RU" sz="2600" i="1" dirty="0" smtClean="0">
                <a:latin typeface="SL_Times New Roman" pitchFamily="18" charset="0"/>
              </a:rPr>
              <a:t>, </a:t>
            </a:r>
            <a:r>
              <a:rPr lang="ru-RU" sz="2600" i="1" dirty="0" err="1" smtClean="0">
                <a:latin typeface="SL_Times New Roman" pitchFamily="18" charset="0"/>
              </a:rPr>
              <a:t>Көньяк </a:t>
            </a:r>
            <a:r>
              <a:rPr lang="ru-RU" sz="2600" i="1" dirty="0" smtClean="0">
                <a:latin typeface="SL_Times New Roman" pitchFamily="18" charset="0"/>
              </a:rPr>
              <a:t>Италия</a:t>
            </a:r>
            <a:r>
              <a:rPr lang="tt-RU" sz="2600" i="1" dirty="0" smtClean="0">
                <a:latin typeface="SL_Times New Roman" pitchFamily="18" charset="0"/>
              </a:rPr>
              <a:t>дәге грек  колонияләрендә  берсе - Кротон  шәһәрендә  урнаша. </a:t>
            </a:r>
            <a:endParaRPr lang="ru-RU" sz="2600" i="1" dirty="0">
              <a:latin typeface="SL_Times New Roman" pitchFamily="18" charset="0"/>
            </a:endParaRPr>
          </a:p>
        </p:txBody>
      </p:sp>
      <p:pic>
        <p:nvPicPr>
          <p:cNvPr id="6" name="Рисунок 5" descr="Пифагор"/>
          <p:cNvPicPr/>
          <p:nvPr/>
        </p:nvPicPr>
        <p:blipFill>
          <a:blip r:embed="rId2" cstate="print"/>
          <a:srcRect/>
          <a:stretch>
            <a:fillRect/>
          </a:stretch>
        </p:blipFill>
        <p:spPr bwMode="auto">
          <a:xfrm>
            <a:off x="7215206" y="0"/>
            <a:ext cx="1647825" cy="1819275"/>
          </a:xfrm>
          <a:prstGeom prst="rect">
            <a:avLst/>
          </a:prstGeom>
          <a:noFill/>
          <a:ln w="9525">
            <a:noFill/>
            <a:miter lim="800000"/>
            <a:headEnd/>
            <a:tailEnd/>
          </a:ln>
        </p:spPr>
      </p:pic>
      <p:sp>
        <p:nvSpPr>
          <p:cNvPr id="7" name="Прямоугольник 6"/>
          <p:cNvSpPr/>
          <p:nvPr/>
        </p:nvSpPr>
        <p:spPr>
          <a:xfrm>
            <a:off x="857224" y="0"/>
            <a:ext cx="6219331" cy="923330"/>
          </a:xfrm>
          <a:prstGeom prst="rect">
            <a:avLst/>
          </a:prstGeom>
          <a:noFill/>
        </p:spPr>
        <p:txBody>
          <a:bodyPr wrap="none" lIns="91440" tIns="45720" rIns="91440" bIns="45720">
            <a:spAutoFit/>
          </a:bodyPr>
          <a:lstStyle/>
          <a:p>
            <a:pPr algn="ctr"/>
            <a:r>
              <a:rPr lang="tt-RU" sz="5400"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Пифагор турында</a:t>
            </a:r>
            <a:endParaRPr lang="ru-RU"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fontScale="92500" lnSpcReduction="10000"/>
          </a:bodyPr>
          <a:lstStyle/>
          <a:p>
            <a:pPr>
              <a:buNone/>
            </a:pPr>
            <a:r>
              <a:rPr lang="tt-RU" sz="1900" i="1" dirty="0">
                <a:latin typeface="SL_Times New Roman" pitchFamily="18" charset="0"/>
              </a:rPr>
              <a:t>Үз ягында Пифагор яшерен </a:t>
            </a:r>
            <a:r>
              <a:rPr lang="tt-RU" sz="1900" i="1" dirty="0" smtClean="0">
                <a:latin typeface="SL_Times New Roman" pitchFamily="18" charset="0"/>
              </a:rPr>
              <a:t>оешма-мәктәп </a:t>
            </a:r>
            <a:r>
              <a:rPr lang="tt-RU" sz="1900" i="1" dirty="0">
                <a:latin typeface="SL_Times New Roman" pitchFamily="18" charset="0"/>
              </a:rPr>
              <a:t>төзи. Бу оешмага озак сынаулар үткәреп  зур </a:t>
            </a:r>
            <a:r>
              <a:rPr lang="tt-RU" sz="1900" i="1" dirty="0" smtClean="0">
                <a:latin typeface="SL_Times New Roman" pitchFamily="18" charset="0"/>
              </a:rPr>
              <a:t>тантаналар белән </a:t>
            </a:r>
            <a:r>
              <a:rPr lang="tt-RU" sz="1900" i="1" dirty="0">
                <a:latin typeface="SL_Times New Roman" pitchFamily="18" charset="0"/>
              </a:rPr>
              <a:t>генә алалар. Оешмага кабул ителгән </a:t>
            </a:r>
            <a:r>
              <a:rPr lang="tt-RU" sz="1900" i="1" dirty="0" smtClean="0">
                <a:latin typeface="SL_Times New Roman" pitchFamily="18" charset="0"/>
              </a:rPr>
              <a:t>кеше бар </a:t>
            </a:r>
            <a:r>
              <a:rPr lang="tt-RU" sz="1900" i="1" dirty="0">
                <a:latin typeface="SL_Times New Roman" pitchFamily="18" charset="0"/>
              </a:rPr>
              <a:t>байлыгыннан баш тарта, өйрәнелгәннәрне сер </a:t>
            </a:r>
            <a:r>
              <a:rPr lang="tt-RU" sz="1900" i="1" dirty="0" smtClean="0">
                <a:latin typeface="SL_Times New Roman" pitchFamily="18" charset="0"/>
              </a:rPr>
              <a:t> итеп  </a:t>
            </a:r>
            <a:r>
              <a:rPr lang="tt-RU" sz="1900" i="1" dirty="0">
                <a:latin typeface="SL_Times New Roman" pitchFamily="18" charset="0"/>
              </a:rPr>
              <a:t>сакларга ант итә. Пифагорлылар математика, </a:t>
            </a:r>
            <a:r>
              <a:rPr lang="tt-RU" sz="1900" i="1" dirty="0" smtClean="0">
                <a:latin typeface="SL_Times New Roman" pitchFamily="18" charset="0"/>
              </a:rPr>
              <a:t>философия, музыка </a:t>
            </a:r>
            <a:r>
              <a:rPr lang="tt-RU" sz="1900" i="1" dirty="0">
                <a:latin typeface="SL_Times New Roman" pitchFamily="18" charset="0"/>
              </a:rPr>
              <a:t>һәм башка фәннәр белән шөгыл</a:t>
            </a:r>
            <a:r>
              <a:rPr lang="ru-RU" sz="1900" i="1" dirty="0" err="1">
                <a:latin typeface="SL_Times New Roman" pitchFamily="18" charset="0"/>
              </a:rPr>
              <a:t>ь</a:t>
            </a:r>
            <a:r>
              <a:rPr lang="tt-RU" sz="1900" i="1" dirty="0">
                <a:latin typeface="SL_Times New Roman" pitchFamily="18" charset="0"/>
              </a:rPr>
              <a:t>ләнгәннәр. Кем уйлап табуга карамастан, ачышлар Пифагор исеме белән йөртелгән. Пифагор укучыларының рухи-әхлакый тәрбиясе белән генә чикләнмәгән, аларның  физик тәрбиясенә дә зур иг</a:t>
            </a:r>
            <a:r>
              <a:rPr lang="ru-RU" sz="1900" i="1" dirty="0" err="1">
                <a:latin typeface="SL_Times New Roman" pitchFamily="18" charset="0"/>
              </a:rPr>
              <a:t>ътибар</a:t>
            </a:r>
            <a:r>
              <a:rPr lang="ru-RU" sz="1900" i="1" dirty="0">
                <a:latin typeface="SL_Times New Roman" pitchFamily="18" charset="0"/>
              </a:rPr>
              <a:t>  </a:t>
            </a:r>
            <a:r>
              <a:rPr lang="ru-RU" sz="1900" i="1" dirty="0" err="1">
                <a:latin typeface="SL_Times New Roman" pitchFamily="18" charset="0"/>
              </a:rPr>
              <a:t>бирә.</a:t>
            </a:r>
            <a:r>
              <a:rPr lang="ru-RU" sz="1900" i="1" dirty="0">
                <a:latin typeface="SL_Times New Roman" pitchFamily="18" charset="0"/>
              </a:rPr>
              <a:t> </a:t>
            </a:r>
            <a:r>
              <a:rPr lang="ru-RU" sz="1900" i="1" dirty="0" err="1">
                <a:latin typeface="SL_Times New Roman" pitchFamily="18" charset="0"/>
              </a:rPr>
              <a:t>Үзе </a:t>
            </a:r>
            <a:r>
              <a:rPr lang="ru-RU" sz="1900" i="1" dirty="0">
                <a:latin typeface="SL_Times New Roman" pitchFamily="18" charset="0"/>
              </a:rPr>
              <a:t>Олимпия </a:t>
            </a:r>
            <a:r>
              <a:rPr lang="ru-RU" sz="1900" i="1" dirty="0" err="1">
                <a:latin typeface="SL_Times New Roman" pitchFamily="18" charset="0"/>
              </a:rPr>
              <a:t>уеннарында</a:t>
            </a:r>
            <a:r>
              <a:rPr lang="ru-RU" sz="1900" i="1" dirty="0">
                <a:latin typeface="SL_Times New Roman" pitchFamily="18" charset="0"/>
              </a:rPr>
              <a:t> </a:t>
            </a:r>
            <a:r>
              <a:rPr lang="ru-RU" sz="1900" i="1" dirty="0" err="1" smtClean="0">
                <a:latin typeface="SL_Times New Roman" pitchFamily="18" charset="0"/>
              </a:rPr>
              <a:t>катнашып</a:t>
            </a:r>
            <a:r>
              <a:rPr lang="ru-RU" sz="1900" i="1" dirty="0" smtClean="0">
                <a:latin typeface="SL_Times New Roman" pitchFamily="18" charset="0"/>
              </a:rPr>
              <a:t>, </a:t>
            </a:r>
            <a:r>
              <a:rPr lang="ru-RU" sz="1900" i="1" dirty="0" err="1">
                <a:latin typeface="SL_Times New Roman" pitchFamily="18" charset="0"/>
              </a:rPr>
              <a:t>бернич</a:t>
            </a:r>
            <a:r>
              <a:rPr lang="tt-RU" sz="1900" i="1" dirty="0">
                <a:latin typeface="SL_Times New Roman" pitchFamily="18" charset="0"/>
              </a:rPr>
              <a:t>ә тапкыр йодрык сугышында җиңеп </a:t>
            </a:r>
            <a:r>
              <a:rPr lang="tt-RU" sz="1900" i="1" dirty="0" smtClean="0">
                <a:latin typeface="SL_Times New Roman" pitchFamily="18" charset="0"/>
              </a:rPr>
              <a:t>калмый, бик күп җиңүчеләрне тәрбияли. Пифагорлылар оешмасы күп серләр белән чолганган, оешмага яңа кабул ителгәннәр беренче елларда укытучыларының тавышын күрми генә тавышын тыңлаганнар. Класс икегә бүленгән: укучылар һәм тыңлаучылар.</a:t>
            </a:r>
          </a:p>
          <a:p>
            <a:pPr>
              <a:buNone/>
            </a:pPr>
            <a:r>
              <a:rPr lang="tt-RU" sz="1900" i="1" dirty="0" smtClean="0">
                <a:latin typeface="SL_Times New Roman" pitchFamily="18" charset="0"/>
              </a:rPr>
              <a:t>Пифагорның соңгы көннәре турында төрле фикерләр бар. Ул кырык еллар тормышын үз мәктәбенә багышлый һәм 80 яшендә</a:t>
            </a:r>
            <a:r>
              <a:rPr lang="en-US" sz="1900" i="1" dirty="0" smtClean="0">
                <a:latin typeface="SL_Times New Roman" pitchFamily="18" charset="0"/>
              </a:rPr>
              <a:t> </a:t>
            </a:r>
            <a:r>
              <a:rPr lang="ru-RU" sz="1900" i="1" dirty="0" err="1" smtClean="0">
                <a:latin typeface="SL_Times New Roman" pitchFamily="18" charset="0"/>
              </a:rPr>
              <a:t>урам</a:t>
            </a:r>
            <a:r>
              <a:rPr lang="ru-RU" sz="1900" i="1" dirty="0" smtClean="0">
                <a:latin typeface="SL_Times New Roman" pitchFamily="18" charset="0"/>
              </a:rPr>
              <a:t> </a:t>
            </a:r>
            <a:r>
              <a:rPr lang="ru-RU" sz="1900" i="1" dirty="0" err="1" smtClean="0">
                <a:latin typeface="SL_Times New Roman" pitchFamily="18" charset="0"/>
              </a:rPr>
              <a:t>сугышларында</a:t>
            </a:r>
            <a:r>
              <a:rPr lang="ru-RU" sz="1900" i="1" dirty="0" smtClean="0">
                <a:latin typeface="SL_Times New Roman" pitchFamily="18" charset="0"/>
              </a:rPr>
              <a:t> </a:t>
            </a:r>
            <a:r>
              <a:rPr lang="ru-RU" sz="1900" i="1" dirty="0" err="1" smtClean="0">
                <a:latin typeface="SL_Times New Roman" pitchFamily="18" charset="0"/>
              </a:rPr>
              <a:t>үтерелә.</a:t>
            </a:r>
            <a:r>
              <a:rPr lang="ru-RU" sz="1900" i="1" dirty="0" smtClean="0">
                <a:latin typeface="SL_Times New Roman" pitchFamily="18" charset="0"/>
              </a:rPr>
              <a:t> Ә </a:t>
            </a:r>
            <a:r>
              <a:rPr lang="ru-RU" sz="1900" i="1" dirty="0" err="1" smtClean="0">
                <a:latin typeface="SL_Times New Roman" pitchFamily="18" charset="0"/>
              </a:rPr>
              <a:t>икенче</a:t>
            </a:r>
            <a:r>
              <a:rPr lang="ru-RU" sz="1900" i="1" dirty="0" smtClean="0">
                <a:latin typeface="SL_Times New Roman" pitchFamily="18" charset="0"/>
              </a:rPr>
              <a:t> версия </a:t>
            </a:r>
            <a:r>
              <a:rPr lang="ru-RU" sz="1900" i="1" dirty="0" err="1" smtClean="0">
                <a:latin typeface="SL_Times New Roman" pitchFamily="18" charset="0"/>
              </a:rPr>
              <a:t>буенча</a:t>
            </a:r>
            <a:r>
              <a:rPr lang="ru-RU" sz="1900" i="1" dirty="0" smtClean="0">
                <a:latin typeface="SL_Times New Roman" pitchFamily="18" charset="0"/>
              </a:rPr>
              <a:t>, </a:t>
            </a:r>
            <a:r>
              <a:rPr lang="ru-RU" sz="1900" i="1" dirty="0" err="1" smtClean="0">
                <a:latin typeface="SL_Times New Roman" pitchFamily="18" charset="0"/>
              </a:rPr>
              <a:t>бер</a:t>
            </a:r>
            <a:r>
              <a:rPr lang="ru-RU" sz="1900" i="1" dirty="0" smtClean="0">
                <a:latin typeface="SL_Times New Roman" pitchFamily="18" charset="0"/>
              </a:rPr>
              <a:t> бай, </a:t>
            </a:r>
            <a:r>
              <a:rPr lang="ru-RU" sz="1900" i="1" dirty="0" err="1" smtClean="0">
                <a:latin typeface="SL_Times New Roman" pitchFamily="18" charset="0"/>
              </a:rPr>
              <a:t>усал</a:t>
            </a:r>
            <a:r>
              <a:rPr lang="ru-RU" sz="1900" i="1" dirty="0" smtClean="0">
                <a:latin typeface="SL_Times New Roman" pitchFamily="18" charset="0"/>
              </a:rPr>
              <a:t> </a:t>
            </a:r>
            <a:r>
              <a:rPr lang="ru-RU" sz="1900" i="1" dirty="0" err="1" smtClean="0">
                <a:latin typeface="SL_Times New Roman" pitchFamily="18" charset="0"/>
              </a:rPr>
              <a:t>кеше</a:t>
            </a:r>
            <a:r>
              <a:rPr lang="ru-RU" sz="1900" i="1" dirty="0" smtClean="0">
                <a:latin typeface="SL_Times New Roman" pitchFamily="18" charset="0"/>
              </a:rPr>
              <a:t> даны </a:t>
            </a:r>
            <a:r>
              <a:rPr lang="ru-RU" sz="1900" i="1" dirty="0" err="1" smtClean="0">
                <a:latin typeface="SL_Times New Roman" pitchFamily="18" charset="0"/>
              </a:rPr>
              <a:t>таралган</a:t>
            </a:r>
            <a:r>
              <a:rPr lang="ru-RU" sz="1900" i="1" dirty="0" smtClean="0">
                <a:latin typeface="SL_Times New Roman" pitchFamily="18" charset="0"/>
              </a:rPr>
              <a:t> Пифагор </a:t>
            </a:r>
            <a:r>
              <a:rPr lang="ru-RU" sz="1900" i="1" dirty="0" err="1" smtClean="0">
                <a:latin typeface="SL_Times New Roman" pitchFamily="18" charset="0"/>
              </a:rPr>
              <a:t>мәктәбенә керергә тели</a:t>
            </a:r>
            <a:r>
              <a:rPr lang="ru-RU" sz="1900" i="1" dirty="0" smtClean="0">
                <a:latin typeface="SL_Times New Roman" pitchFamily="18" charset="0"/>
              </a:rPr>
              <a:t>. Кабул </a:t>
            </a:r>
            <a:r>
              <a:rPr lang="ru-RU" sz="1900" i="1" dirty="0" err="1" smtClean="0">
                <a:latin typeface="SL_Times New Roman" pitchFamily="18" charset="0"/>
              </a:rPr>
              <a:t>ителмәгән ачудан</a:t>
            </a:r>
            <a:r>
              <a:rPr lang="ru-RU" sz="1900" i="1" dirty="0" smtClean="0">
                <a:latin typeface="SL_Times New Roman" pitchFamily="18" charset="0"/>
              </a:rPr>
              <a:t> </a:t>
            </a:r>
            <a:r>
              <a:rPr lang="ru-RU" sz="1900" i="1" dirty="0" err="1" smtClean="0">
                <a:latin typeface="SL_Times New Roman" pitchFamily="18" charset="0"/>
              </a:rPr>
              <a:t>ул</a:t>
            </a:r>
            <a:r>
              <a:rPr lang="ru-RU" sz="1900" i="1" dirty="0" smtClean="0">
                <a:latin typeface="SL_Times New Roman" pitchFamily="18" charset="0"/>
              </a:rPr>
              <a:t> </a:t>
            </a:r>
            <a:r>
              <a:rPr lang="ru-RU" sz="1900" i="1" dirty="0" err="1" smtClean="0">
                <a:latin typeface="SL_Times New Roman" pitchFamily="18" charset="0"/>
              </a:rPr>
              <a:t>аларның мәктәбенә ут</a:t>
            </a:r>
            <a:r>
              <a:rPr lang="ru-RU" sz="1900" i="1" dirty="0" smtClean="0">
                <a:latin typeface="SL_Times New Roman" pitchFamily="18" charset="0"/>
              </a:rPr>
              <a:t> </a:t>
            </a:r>
            <a:r>
              <a:rPr lang="ru-RU" sz="1900" i="1" dirty="0" err="1" smtClean="0">
                <a:latin typeface="SL_Times New Roman" pitchFamily="18" charset="0"/>
              </a:rPr>
              <a:t>төртә</a:t>
            </a:r>
            <a:r>
              <a:rPr lang="ru-RU" sz="1900" i="1" dirty="0" smtClean="0">
                <a:latin typeface="SL_Times New Roman" pitchFamily="18" charset="0"/>
              </a:rPr>
              <a:t>. </a:t>
            </a:r>
            <a:r>
              <a:rPr lang="ru-RU" sz="1900" i="1" dirty="0" err="1" smtClean="0">
                <a:latin typeface="SL_Times New Roman" pitchFamily="18" charset="0"/>
              </a:rPr>
              <a:t>Пифагорны</a:t>
            </a:r>
            <a:r>
              <a:rPr lang="ru-RU" sz="1900" i="1" dirty="0" smtClean="0">
                <a:latin typeface="SL_Times New Roman" pitchFamily="18" charset="0"/>
              </a:rPr>
              <a:t> </a:t>
            </a:r>
            <a:r>
              <a:rPr lang="ru-RU" sz="1900" i="1" dirty="0" err="1" smtClean="0">
                <a:latin typeface="SL_Times New Roman" pitchFamily="18" charset="0"/>
              </a:rPr>
              <a:t>янгыннан</a:t>
            </a:r>
            <a:r>
              <a:rPr lang="ru-RU" sz="1900" i="1" dirty="0" smtClean="0">
                <a:latin typeface="SL_Times New Roman" pitchFamily="18" charset="0"/>
              </a:rPr>
              <a:t> </a:t>
            </a:r>
            <a:r>
              <a:rPr lang="ru-RU" sz="1900" i="1" dirty="0" err="1" smtClean="0">
                <a:latin typeface="SL_Times New Roman" pitchFamily="18" charset="0"/>
              </a:rPr>
              <a:t>укучылары</a:t>
            </a:r>
            <a:r>
              <a:rPr lang="ru-RU" sz="1900" i="1" dirty="0" smtClean="0">
                <a:latin typeface="SL_Times New Roman" pitchFamily="18" charset="0"/>
              </a:rPr>
              <a:t> </a:t>
            </a:r>
            <a:r>
              <a:rPr lang="ru-RU" sz="1900" i="1" dirty="0" err="1" smtClean="0">
                <a:latin typeface="SL_Times New Roman" pitchFamily="18" charset="0"/>
              </a:rPr>
              <a:t>үз гомерләре бәрәбәренә коткаралар</a:t>
            </a:r>
            <a:r>
              <a:rPr lang="ru-RU" sz="1900" i="1" dirty="0" smtClean="0">
                <a:latin typeface="SL_Times New Roman" pitchFamily="18" charset="0"/>
              </a:rPr>
              <a:t>. </a:t>
            </a:r>
            <a:r>
              <a:rPr lang="ru-RU" sz="1900" i="1" dirty="0" err="1" smtClean="0">
                <a:latin typeface="SL_Times New Roman" pitchFamily="18" charset="0"/>
              </a:rPr>
              <a:t>Бу</a:t>
            </a:r>
            <a:r>
              <a:rPr lang="ru-RU" sz="1900" i="1" dirty="0" smtClean="0">
                <a:latin typeface="SL_Times New Roman" pitchFamily="18" charset="0"/>
              </a:rPr>
              <a:t> </a:t>
            </a:r>
            <a:r>
              <a:rPr lang="ru-RU" sz="1900" i="1" dirty="0" err="1" smtClean="0">
                <a:latin typeface="SL_Times New Roman" pitchFamily="18" charset="0"/>
              </a:rPr>
              <a:t>вакыйгалардан</a:t>
            </a:r>
            <a:r>
              <a:rPr lang="ru-RU" sz="1900" i="1" dirty="0" smtClean="0">
                <a:latin typeface="SL_Times New Roman" pitchFamily="18" charset="0"/>
              </a:rPr>
              <a:t> </a:t>
            </a:r>
            <a:r>
              <a:rPr lang="ru-RU" sz="1900" i="1" dirty="0" err="1" smtClean="0">
                <a:latin typeface="SL_Times New Roman" pitchFamily="18" charset="0"/>
              </a:rPr>
              <a:t>соң, </a:t>
            </a:r>
            <a:r>
              <a:rPr lang="ru-RU" sz="1900" i="1" dirty="0" smtClean="0">
                <a:latin typeface="SL_Times New Roman" pitchFamily="18" charset="0"/>
              </a:rPr>
              <a:t>Пифагор </a:t>
            </a:r>
            <a:r>
              <a:rPr lang="ru-RU" sz="1900" i="1" dirty="0" err="1" smtClean="0">
                <a:latin typeface="SL_Times New Roman" pitchFamily="18" charset="0"/>
              </a:rPr>
              <a:t>үз теләге белән дөнья белән хушлаша</a:t>
            </a:r>
            <a:endParaRPr lang="ru-RU" sz="1900" i="1" dirty="0">
              <a:latin typeface="SL_Times New Roman" pitchFamily="18" charset="0"/>
            </a:endParaRP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chemeClr val="tx2">
                <a:lumMod val="40000"/>
                <a:lumOff val="60000"/>
              </a:schemeClr>
            </a:gs>
            <a:gs pos="39999">
              <a:srgbClr val="85C2FF"/>
            </a:gs>
            <a:gs pos="70000">
              <a:srgbClr val="C4D6EB"/>
            </a:gs>
            <a:gs pos="100000">
              <a:srgbClr val="FFEBFA"/>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600200"/>
            <a:ext cx="8229600" cy="4972072"/>
          </a:xfrm>
        </p:spPr>
        <p:txBody>
          <a:bodyPr>
            <a:normAutofit fontScale="77500" lnSpcReduction="20000"/>
          </a:bodyPr>
          <a:lstStyle/>
          <a:p>
            <a:pPr>
              <a:buNone/>
            </a:pPr>
            <a:endParaRPr lang="tt-RU" sz="1300" dirty="0" smtClean="0"/>
          </a:p>
          <a:p>
            <a:pPr>
              <a:buNone/>
            </a:pPr>
            <a:r>
              <a:rPr lang="tt-RU" sz="3300" dirty="0" smtClean="0">
                <a:latin typeface="Arial" pitchFamily="34" charset="0"/>
                <a:cs typeface="Arial" pitchFamily="34" charset="0"/>
              </a:rPr>
              <a:t>Пифагорлылар тарафыннан арифметикада һәм геометриядә бик күп мөһим ачышлар ясала. </a:t>
            </a:r>
          </a:p>
          <a:p>
            <a:pPr>
              <a:buFont typeface="Wingdings" pitchFamily="2" charset="2"/>
              <a:buChar char="Ø"/>
            </a:pPr>
            <a:r>
              <a:rPr lang="tt-RU" sz="3300" dirty="0" smtClean="0">
                <a:latin typeface="Arial" pitchFamily="34" charset="0"/>
                <a:cs typeface="Arial" pitchFamily="34" charset="0"/>
              </a:rPr>
              <a:t>Өчпочмакларның почмаклары суммасы турында теорема</a:t>
            </a:r>
          </a:p>
          <a:p>
            <a:pPr>
              <a:buFont typeface="Wingdings" pitchFamily="2" charset="2"/>
              <a:buChar char="Ø"/>
            </a:pPr>
            <a:r>
              <a:rPr lang="tt-RU" sz="3300" dirty="0" smtClean="0">
                <a:latin typeface="Arial" pitchFamily="34" charset="0"/>
                <a:cs typeface="Arial" pitchFamily="34" charset="0"/>
              </a:rPr>
              <a:t>Төзек күппочмакларны төзү һәм яссылыкларны аларга бүлү</a:t>
            </a:r>
          </a:p>
          <a:p>
            <a:pPr>
              <a:buFont typeface="Wingdings" pitchFamily="2" charset="2"/>
              <a:buChar char="Ø"/>
            </a:pPr>
            <a:r>
              <a:rPr lang="tt-RU" sz="3300" dirty="0" smtClean="0">
                <a:latin typeface="Arial" pitchFamily="34" charset="0"/>
                <a:cs typeface="Arial" pitchFamily="34" charset="0"/>
              </a:rPr>
              <a:t>Квадрат тигезләмәләрне чишүнең геометрик ысуллары</a:t>
            </a:r>
          </a:p>
          <a:p>
            <a:pPr>
              <a:buFont typeface="Wingdings" pitchFamily="2" charset="2"/>
              <a:buChar char="Ø"/>
            </a:pPr>
            <a:r>
              <a:rPr lang="tt-RU" sz="3300" dirty="0" smtClean="0">
                <a:latin typeface="Arial" pitchFamily="34" charset="0"/>
                <a:cs typeface="Arial" pitchFamily="34" charset="0"/>
              </a:rPr>
              <a:t>Саннарны җөп-такларга, гади-төзелмәләргә бүлү, камил, үзара дус саннарны табу</a:t>
            </a:r>
          </a:p>
          <a:p>
            <a:pPr>
              <a:buFont typeface="Wingdings" pitchFamily="2" charset="2"/>
              <a:buChar char="Ø"/>
            </a:pPr>
            <a:r>
              <a:rPr lang="tt-RU" sz="3300" dirty="0" smtClean="0">
                <a:latin typeface="Arial" pitchFamily="34" charset="0"/>
                <a:cs typeface="Arial" pitchFamily="34" charset="0"/>
              </a:rPr>
              <a:t>Музыканың математик теориясен булдыру, арифметик, геометрик пропор</a:t>
            </a:r>
            <a:r>
              <a:rPr lang="ru-RU" sz="3300" dirty="0" err="1" smtClean="0">
                <a:latin typeface="Arial" pitchFamily="34" charset="0"/>
                <a:cs typeface="Arial" pitchFamily="34" charset="0"/>
              </a:rPr>
              <a:t>ц</a:t>
            </a:r>
            <a:r>
              <a:rPr lang="tt-RU" sz="3300" dirty="0" smtClean="0">
                <a:latin typeface="Arial" pitchFamily="34" charset="0"/>
                <a:cs typeface="Arial" pitchFamily="34" charset="0"/>
              </a:rPr>
              <a:t>ияләрне өйрәнү</a:t>
            </a:r>
            <a:endParaRPr lang="ru-RU" sz="3300" dirty="0">
              <a:latin typeface="Arial" pitchFamily="34" charset="0"/>
              <a:cs typeface="Arial" pitchFamily="34" charset="0"/>
            </a:endParaRPr>
          </a:p>
        </p:txBody>
      </p:sp>
      <p:sp>
        <p:nvSpPr>
          <p:cNvPr id="4" name="Прямоугольник 3"/>
          <p:cNvSpPr/>
          <p:nvPr/>
        </p:nvSpPr>
        <p:spPr>
          <a:xfrm>
            <a:off x="1071538" y="0"/>
            <a:ext cx="7143800" cy="1754326"/>
          </a:xfrm>
          <a:prstGeom prst="rect">
            <a:avLst/>
          </a:prstGeom>
          <a:noFill/>
        </p:spPr>
        <p:txBody>
          <a:bodyPr wrap="square" lIns="91440" tIns="45720" rIns="91440" bIns="45720">
            <a:spAutoFit/>
          </a:bodyPr>
          <a:lstStyle/>
          <a:p>
            <a:pPr algn="ctr"/>
            <a:r>
              <a:rPr lang="tt-RU"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ПИФАГОРЛЫЛАРНЫҢ АЧЫШЛАРЫ</a:t>
            </a:r>
            <a:endParaRPr lang="ru-RU"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214422"/>
            <a:ext cx="8229600" cy="5429288"/>
          </a:xfrm>
        </p:spPr>
        <p:txBody>
          <a:bodyPr>
            <a:noAutofit/>
          </a:bodyPr>
          <a:lstStyle/>
          <a:p>
            <a:pPr algn="just"/>
            <a:r>
              <a:rPr lang="tt-RU" sz="1800" dirty="0" smtClean="0">
                <a:latin typeface="SL_Times New Roman" pitchFamily="18" charset="0"/>
              </a:rPr>
              <a:t>Әйтеп кителгәнчә,  Пифагорның ачышлары бик күп, ләкин ул безгә аңа иң  зур дан китергән , үз исеме белән аталган теорема аша таныш. Бүген бу теорема түбәндәгечә  әйтелә: “</a:t>
            </a:r>
            <a:r>
              <a:rPr lang="tt-RU" sz="1800" i="1" dirty="0" smtClean="0">
                <a:latin typeface="SL_Times New Roman" pitchFamily="18" charset="0"/>
              </a:rPr>
              <a:t>Турыпочмаклы өчпочмакта гипотенузаның квадраты катетларының квадратлары суммасына тигез”</a:t>
            </a:r>
            <a:r>
              <a:rPr lang="tt-RU" sz="1800" dirty="0" smtClean="0">
                <a:latin typeface="SL_Times New Roman" pitchFamily="18" charset="0"/>
              </a:rPr>
              <a:t>.</a:t>
            </a:r>
          </a:p>
          <a:p>
            <a:pPr algn="just"/>
            <a:r>
              <a:rPr lang="ru-RU" sz="1800" b="1" dirty="0" err="1" smtClean="0">
                <a:latin typeface="SL_Times New Roman" pitchFamily="18" charset="0"/>
              </a:rPr>
              <a:t>Евклидта</a:t>
            </a:r>
            <a:r>
              <a:rPr lang="ru-RU" sz="1800" b="1" dirty="0" smtClean="0">
                <a:latin typeface="SL_Times New Roman" pitchFamily="18" charset="0"/>
              </a:rPr>
              <a:t> </a:t>
            </a:r>
            <a:r>
              <a:rPr lang="ru-RU" sz="1800" dirty="0" smtClean="0">
                <a:latin typeface="SL_Times New Roman" pitchFamily="18" charset="0"/>
              </a:rPr>
              <a:t>теорема  </a:t>
            </a:r>
            <a:r>
              <a:rPr lang="ru-RU" sz="1800" dirty="0" err="1" smtClean="0">
                <a:latin typeface="SL_Times New Roman" pitchFamily="18" charset="0"/>
              </a:rPr>
              <a:t>башкачарак</a:t>
            </a:r>
            <a:r>
              <a:rPr lang="ru-RU" sz="1800" dirty="0" smtClean="0">
                <a:latin typeface="SL_Times New Roman" pitchFamily="18" charset="0"/>
              </a:rPr>
              <a:t> </a:t>
            </a:r>
            <a:r>
              <a:rPr lang="ru-RU" sz="1800" dirty="0" err="1" smtClean="0">
                <a:latin typeface="SL_Times New Roman" pitchFamily="18" charset="0"/>
              </a:rPr>
              <a:t>әйтелә</a:t>
            </a:r>
            <a:r>
              <a:rPr lang="ru-RU" sz="1800" dirty="0" smtClean="0">
                <a:latin typeface="SL_Times New Roman" pitchFamily="18" charset="0"/>
              </a:rPr>
              <a:t>: </a:t>
            </a:r>
            <a:r>
              <a:rPr lang="ru-RU" sz="1800" i="1" dirty="0" smtClean="0">
                <a:latin typeface="SL_Times New Roman" pitchFamily="18" charset="0"/>
              </a:rPr>
              <a:t>«</a:t>
            </a:r>
            <a:r>
              <a:rPr lang="ru-RU" sz="1800" i="1" dirty="0" err="1" smtClean="0">
                <a:latin typeface="SL_Times New Roman" pitchFamily="18" charset="0"/>
              </a:rPr>
              <a:t>Турыпочмаклы</a:t>
            </a:r>
            <a:r>
              <a:rPr lang="ru-RU" sz="1800" i="1" dirty="0" smtClean="0">
                <a:latin typeface="SL_Times New Roman" pitchFamily="18" charset="0"/>
              </a:rPr>
              <a:t> </a:t>
            </a:r>
            <a:r>
              <a:rPr lang="ru-RU" sz="1800" i="1" dirty="0" err="1" smtClean="0">
                <a:latin typeface="SL_Times New Roman" pitchFamily="18" charset="0"/>
              </a:rPr>
              <a:t>өчпочмакта  </a:t>
            </a:r>
            <a:r>
              <a:rPr lang="ru-RU" sz="1800" i="1" dirty="0" smtClean="0">
                <a:latin typeface="SL_Times New Roman" pitchFamily="18" charset="0"/>
              </a:rPr>
              <a:t>туры </a:t>
            </a:r>
            <a:r>
              <a:rPr lang="ru-RU" sz="1800" i="1" dirty="0" err="1" smtClean="0">
                <a:latin typeface="SL_Times New Roman" pitchFamily="18" charset="0"/>
              </a:rPr>
              <a:t>почмакны</a:t>
            </a:r>
            <a:r>
              <a:rPr lang="ru-RU" sz="1800" i="1" dirty="0" smtClean="0">
                <a:latin typeface="SL_Times New Roman" pitchFamily="18" charset="0"/>
              </a:rPr>
              <a:t> </a:t>
            </a:r>
            <a:r>
              <a:rPr lang="ru-RU" sz="1800" i="1" dirty="0" err="1" smtClean="0">
                <a:latin typeface="SL_Times New Roman" pitchFamily="18" charset="0"/>
              </a:rPr>
              <a:t>тартып</a:t>
            </a:r>
            <a:r>
              <a:rPr lang="ru-RU" sz="1800" i="1" dirty="0" smtClean="0">
                <a:latin typeface="SL_Times New Roman" pitchFamily="18" charset="0"/>
              </a:rPr>
              <a:t> </a:t>
            </a:r>
            <a:r>
              <a:rPr lang="ru-RU" sz="1800" i="1" dirty="0" err="1" smtClean="0">
                <a:latin typeface="SL_Times New Roman" pitchFamily="18" charset="0"/>
              </a:rPr>
              <a:t>торган</a:t>
            </a:r>
            <a:r>
              <a:rPr lang="ru-RU" sz="1800" i="1" dirty="0" smtClean="0">
                <a:latin typeface="SL_Times New Roman" pitchFamily="18" charset="0"/>
              </a:rPr>
              <a:t>  </a:t>
            </a:r>
            <a:r>
              <a:rPr lang="ru-RU" sz="1800" i="1" dirty="0" err="1" smtClean="0">
                <a:latin typeface="SL_Times New Roman" pitchFamily="18" charset="0"/>
              </a:rPr>
              <a:t>якның </a:t>
            </a:r>
            <a:r>
              <a:rPr lang="ru-RU" sz="1800" i="1" dirty="0" smtClean="0">
                <a:latin typeface="SL_Times New Roman" pitchFamily="18" charset="0"/>
              </a:rPr>
              <a:t>квадраты туры </a:t>
            </a:r>
            <a:r>
              <a:rPr lang="ru-RU" sz="1800" i="1" dirty="0" err="1" smtClean="0">
                <a:latin typeface="SL_Times New Roman" pitchFamily="18" charset="0"/>
              </a:rPr>
              <a:t>почмакны</a:t>
            </a:r>
            <a:r>
              <a:rPr lang="ru-RU" sz="1800" i="1" dirty="0" smtClean="0">
                <a:latin typeface="SL_Times New Roman" pitchFamily="18" charset="0"/>
              </a:rPr>
              <a:t> </a:t>
            </a:r>
            <a:r>
              <a:rPr lang="ru-RU" sz="1800" i="1" dirty="0" err="1" smtClean="0">
                <a:latin typeface="SL_Times New Roman" pitchFamily="18" charset="0"/>
              </a:rPr>
              <a:t>төзегән якларның квадратларына</a:t>
            </a:r>
            <a:r>
              <a:rPr lang="ru-RU" sz="1800" i="1" dirty="0" smtClean="0">
                <a:latin typeface="SL_Times New Roman" pitchFamily="18" charset="0"/>
              </a:rPr>
              <a:t> </a:t>
            </a:r>
            <a:r>
              <a:rPr lang="ru-RU" sz="1800" i="1" dirty="0" err="1" smtClean="0">
                <a:latin typeface="SL_Times New Roman" pitchFamily="18" charset="0"/>
              </a:rPr>
              <a:t>тигез</a:t>
            </a:r>
            <a:r>
              <a:rPr lang="ru-RU" sz="1800" i="1" dirty="0" smtClean="0">
                <a:latin typeface="SL_Times New Roman" pitchFamily="18" charset="0"/>
              </a:rPr>
              <a:t>»</a:t>
            </a:r>
            <a:endParaRPr lang="ru-RU" sz="1800" dirty="0">
              <a:latin typeface="SL_Times New Roman" pitchFamily="18" charset="0"/>
            </a:endParaRPr>
          </a:p>
          <a:p>
            <a:pPr algn="just"/>
            <a:r>
              <a:rPr lang="ru-RU" sz="1800" dirty="0" err="1" smtClean="0">
                <a:latin typeface="SL_Times New Roman" pitchFamily="18" charset="0"/>
              </a:rPr>
              <a:t>Гарәп текстында</a:t>
            </a:r>
            <a:r>
              <a:rPr lang="ru-RU" sz="1800" dirty="0" smtClean="0">
                <a:latin typeface="SL_Times New Roman" pitchFamily="18" charset="0"/>
              </a:rPr>
              <a:t> теорема </a:t>
            </a:r>
            <a:r>
              <a:rPr lang="ru-RU" sz="1800" dirty="0" err="1" smtClean="0">
                <a:latin typeface="SL_Times New Roman" pitchFamily="18" charset="0"/>
              </a:rPr>
              <a:t>болай</a:t>
            </a:r>
            <a:r>
              <a:rPr lang="ru-RU" sz="1800" dirty="0" smtClean="0">
                <a:latin typeface="SL_Times New Roman" pitchFamily="18" charset="0"/>
              </a:rPr>
              <a:t> </a:t>
            </a:r>
            <a:r>
              <a:rPr lang="ru-RU" sz="1800" dirty="0" err="1" smtClean="0">
                <a:latin typeface="SL_Times New Roman" pitchFamily="18" charset="0"/>
              </a:rPr>
              <a:t>яңгырый </a:t>
            </a:r>
            <a:r>
              <a:rPr lang="ru-RU" sz="1800" dirty="0" smtClean="0">
                <a:latin typeface="SL_Times New Roman" pitchFamily="18" charset="0"/>
              </a:rPr>
              <a:t>(12 </a:t>
            </a:r>
            <a:r>
              <a:rPr lang="ru-RU" sz="1800" dirty="0" err="1" smtClean="0">
                <a:latin typeface="SL_Times New Roman" pitchFamily="18" charset="0"/>
              </a:rPr>
              <a:t>гасыр</a:t>
            </a:r>
            <a:r>
              <a:rPr lang="ru-RU" sz="1800" dirty="0" smtClean="0">
                <a:latin typeface="SL_Times New Roman" pitchFamily="18" charset="0"/>
              </a:rPr>
              <a:t>): </a:t>
            </a:r>
            <a:r>
              <a:rPr lang="ru-RU" sz="1800" i="1" dirty="0" smtClean="0">
                <a:latin typeface="SL_Times New Roman" pitchFamily="18" charset="0"/>
              </a:rPr>
              <a:t>«Во </a:t>
            </a:r>
            <a:r>
              <a:rPr lang="ru-RU" sz="1800" i="1" dirty="0">
                <a:latin typeface="SL_Times New Roman" pitchFamily="18" charset="0"/>
              </a:rPr>
              <a:t>всяком прямоугольном треугольнике квадрат, образованный на стороне, натянутой над прямым углом, равен сумме двух квадратов, образованных на двух сторонах, заключающих прямой угол"</a:t>
            </a:r>
            <a:r>
              <a:rPr lang="ru-RU" sz="1800" dirty="0">
                <a:latin typeface="SL_Times New Roman" pitchFamily="18" charset="0"/>
              </a:rPr>
              <a:t>.</a:t>
            </a:r>
          </a:p>
          <a:p>
            <a:pPr algn="just"/>
            <a:r>
              <a:rPr lang="ru-RU" sz="1800" dirty="0" err="1" smtClean="0">
                <a:latin typeface="SL_Times New Roman" pitchFamily="18" charset="0"/>
              </a:rPr>
              <a:t>Евклидның </a:t>
            </a:r>
            <a:r>
              <a:rPr lang="ru-RU" sz="1800" dirty="0" smtClean="0">
                <a:latin typeface="SL_Times New Roman" pitchFamily="18" charset="0"/>
              </a:rPr>
              <a:t>«</a:t>
            </a:r>
            <a:r>
              <a:rPr lang="ru-RU" sz="1800" dirty="0" err="1" smtClean="0">
                <a:latin typeface="SL_Times New Roman" pitchFamily="18" charset="0"/>
              </a:rPr>
              <a:t>Башлангычлар</a:t>
            </a:r>
            <a:r>
              <a:rPr lang="ru-RU" sz="1800" dirty="0" smtClean="0">
                <a:latin typeface="SL_Times New Roman" pitchFamily="18" charset="0"/>
              </a:rPr>
              <a:t>» </a:t>
            </a:r>
            <a:r>
              <a:rPr lang="ru-RU" sz="1800" dirty="0" err="1" smtClean="0">
                <a:latin typeface="SL_Times New Roman" pitchFamily="18" charset="0"/>
              </a:rPr>
              <a:t>китабының беренче</a:t>
            </a:r>
            <a:r>
              <a:rPr lang="ru-RU" sz="1800" dirty="0" smtClean="0">
                <a:latin typeface="SL_Times New Roman" pitchFamily="18" charset="0"/>
              </a:rPr>
              <a:t> </a:t>
            </a:r>
            <a:r>
              <a:rPr lang="ru-RU" sz="1800" dirty="0" err="1" smtClean="0">
                <a:latin typeface="SL_Times New Roman" pitchFamily="18" charset="0"/>
              </a:rPr>
              <a:t>русча</a:t>
            </a:r>
            <a:r>
              <a:rPr lang="ru-RU" sz="1800" dirty="0" smtClean="0">
                <a:latin typeface="SL_Times New Roman" pitchFamily="18" charset="0"/>
              </a:rPr>
              <a:t> </a:t>
            </a:r>
            <a:r>
              <a:rPr lang="ru-RU" sz="1800" dirty="0" err="1" smtClean="0">
                <a:latin typeface="SL_Times New Roman" pitchFamily="18" charset="0"/>
              </a:rPr>
              <a:t>тәрҗемәсендә </a:t>
            </a:r>
            <a:r>
              <a:rPr lang="ru-RU" sz="1800" dirty="0" smtClean="0">
                <a:latin typeface="SL_Times New Roman" pitchFamily="18" charset="0"/>
              </a:rPr>
              <a:t>Пифагор </a:t>
            </a:r>
            <a:r>
              <a:rPr lang="ru-RU" sz="1800" dirty="0" err="1" smtClean="0">
                <a:latin typeface="SL_Times New Roman" pitchFamily="18" charset="0"/>
              </a:rPr>
              <a:t>теоремасы</a:t>
            </a:r>
            <a:r>
              <a:rPr lang="ru-RU" sz="1800" dirty="0" smtClean="0">
                <a:latin typeface="SL_Times New Roman" pitchFamily="18" charset="0"/>
              </a:rPr>
              <a:t> </a:t>
            </a:r>
            <a:r>
              <a:rPr lang="ru-RU" sz="1800" dirty="0" err="1" smtClean="0">
                <a:latin typeface="SL_Times New Roman" pitchFamily="18" charset="0"/>
              </a:rPr>
              <a:t>түбәндәгечә язылган</a:t>
            </a:r>
            <a:r>
              <a:rPr lang="ru-RU" sz="1800" dirty="0" smtClean="0">
                <a:latin typeface="SL_Times New Roman" pitchFamily="18" charset="0"/>
              </a:rPr>
              <a:t>: </a:t>
            </a:r>
            <a:r>
              <a:rPr lang="ru-RU" sz="1800" i="1" dirty="0" smtClean="0">
                <a:latin typeface="SL_Times New Roman" pitchFamily="18" charset="0"/>
              </a:rPr>
              <a:t>"</a:t>
            </a:r>
            <a:r>
              <a:rPr lang="ru-RU" sz="1800" i="1" dirty="0">
                <a:latin typeface="SL_Times New Roman" pitchFamily="18" charset="0"/>
              </a:rPr>
              <a:t>В прямоугольных треугольниках квадрат из стороны, противолежащей прямому углу, равен сумме квадратов из сторон, содержащих прямой угол"</a:t>
            </a:r>
            <a:r>
              <a:rPr lang="ru-RU" sz="1800" dirty="0">
                <a:latin typeface="SL_Times New Roman" pitchFamily="18" charset="0"/>
              </a:rPr>
              <a:t>.</a:t>
            </a:r>
          </a:p>
          <a:p>
            <a:pPr algn="just"/>
            <a:r>
              <a:rPr lang="ru-RU" sz="1800" dirty="0" err="1" smtClean="0">
                <a:latin typeface="SL_Times New Roman" pitchFamily="18" charset="0"/>
              </a:rPr>
              <a:t>Бүген бу</a:t>
            </a:r>
            <a:r>
              <a:rPr lang="ru-RU" sz="1800" dirty="0" smtClean="0">
                <a:latin typeface="SL_Times New Roman" pitchFamily="18" charset="0"/>
              </a:rPr>
              <a:t>  </a:t>
            </a:r>
            <a:r>
              <a:rPr lang="ru-RU" sz="1800" dirty="0" err="1" smtClean="0">
                <a:latin typeface="SL_Times New Roman" pitchFamily="18" charset="0"/>
              </a:rPr>
              <a:t>теореманың </a:t>
            </a:r>
            <a:r>
              <a:rPr lang="ru-RU" sz="1800" dirty="0" smtClean="0">
                <a:latin typeface="SL_Times New Roman" pitchFamily="18" charset="0"/>
              </a:rPr>
              <a:t>Пифагор </a:t>
            </a:r>
            <a:r>
              <a:rPr lang="ru-RU" sz="1800" dirty="0" err="1" smtClean="0">
                <a:latin typeface="SL_Times New Roman" pitchFamily="18" charset="0"/>
              </a:rPr>
              <a:t>тарафыннан</a:t>
            </a:r>
            <a:r>
              <a:rPr lang="ru-RU" sz="1800" dirty="0" smtClean="0">
                <a:latin typeface="SL_Times New Roman" pitchFamily="18" charset="0"/>
              </a:rPr>
              <a:t> </a:t>
            </a:r>
            <a:r>
              <a:rPr lang="ru-RU" sz="1800" dirty="0" err="1" smtClean="0">
                <a:latin typeface="SL_Times New Roman" pitchFamily="18" charset="0"/>
              </a:rPr>
              <a:t>ачылмавы</a:t>
            </a:r>
            <a:r>
              <a:rPr lang="ru-RU" sz="1800" dirty="0" smtClean="0">
                <a:latin typeface="SL_Times New Roman" pitchFamily="18" charset="0"/>
              </a:rPr>
              <a:t> </a:t>
            </a:r>
            <a:r>
              <a:rPr lang="ru-RU" sz="1800" dirty="0" err="1" smtClean="0">
                <a:latin typeface="SL_Times New Roman" pitchFamily="18" charset="0"/>
              </a:rPr>
              <a:t>исбатланышын</a:t>
            </a:r>
            <a:r>
              <a:rPr lang="ru-RU" sz="1800" dirty="0" smtClean="0">
                <a:latin typeface="SL_Times New Roman" pitchFamily="18" charset="0"/>
              </a:rPr>
              <a:t> </a:t>
            </a:r>
            <a:r>
              <a:rPr lang="ru-RU" sz="1800" dirty="0" err="1" smtClean="0">
                <a:latin typeface="SL_Times New Roman" pitchFamily="18" charset="0"/>
              </a:rPr>
              <a:t>уйлап</a:t>
            </a:r>
            <a:r>
              <a:rPr lang="ru-RU" sz="1800" dirty="0" smtClean="0">
                <a:latin typeface="SL_Times New Roman" pitchFamily="18" charset="0"/>
              </a:rPr>
              <a:t> </a:t>
            </a:r>
            <a:r>
              <a:rPr lang="ru-RU" sz="1800" dirty="0" err="1" smtClean="0">
                <a:latin typeface="SL_Times New Roman" pitchFamily="18" charset="0"/>
              </a:rPr>
              <a:t>табуы</a:t>
            </a:r>
            <a:r>
              <a:rPr lang="ru-RU" sz="1800" dirty="0" smtClean="0">
                <a:latin typeface="SL_Times New Roman" pitchFamily="18" charset="0"/>
              </a:rPr>
              <a:t> </a:t>
            </a:r>
            <a:r>
              <a:rPr lang="ru-RU" sz="1800" dirty="0" err="1" smtClean="0">
                <a:latin typeface="SL_Times New Roman" pitchFamily="18" charset="0"/>
              </a:rPr>
              <a:t>өчен генә аның исеме</a:t>
            </a:r>
            <a:r>
              <a:rPr lang="ru-RU" sz="1800" dirty="0" smtClean="0">
                <a:latin typeface="SL_Times New Roman" pitchFamily="18" charset="0"/>
              </a:rPr>
              <a:t> </a:t>
            </a:r>
            <a:r>
              <a:rPr lang="ru-RU" sz="1800" dirty="0" err="1" smtClean="0">
                <a:latin typeface="SL_Times New Roman" pitchFamily="18" charset="0"/>
              </a:rPr>
              <a:t>белән аталуы</a:t>
            </a:r>
            <a:r>
              <a:rPr lang="ru-RU" sz="1800" dirty="0" smtClean="0">
                <a:latin typeface="SL_Times New Roman" pitchFamily="18" charset="0"/>
              </a:rPr>
              <a:t> </a:t>
            </a:r>
            <a:r>
              <a:rPr lang="ru-RU" sz="1800" dirty="0" err="1" smtClean="0">
                <a:latin typeface="SL_Times New Roman" pitchFamily="18" charset="0"/>
              </a:rPr>
              <a:t>билгеле</a:t>
            </a:r>
            <a:r>
              <a:rPr lang="ru-RU" sz="1800" dirty="0" smtClean="0">
                <a:latin typeface="SL_Times New Roman" pitchFamily="18" charset="0"/>
              </a:rPr>
              <a:t>.</a:t>
            </a:r>
            <a:endParaRPr lang="ru-RU" sz="1800" dirty="0">
              <a:latin typeface="SL_Times New Roman" pitchFamily="18" charset="0"/>
            </a:endParaRPr>
          </a:p>
        </p:txBody>
      </p:sp>
      <p:sp>
        <p:nvSpPr>
          <p:cNvPr id="4" name="Прямоугольник 3"/>
          <p:cNvSpPr/>
          <p:nvPr/>
        </p:nvSpPr>
        <p:spPr>
          <a:xfrm>
            <a:off x="1214414" y="285728"/>
            <a:ext cx="7006213" cy="923330"/>
          </a:xfrm>
          <a:prstGeom prst="rect">
            <a:avLst/>
          </a:prstGeom>
          <a:noFill/>
        </p:spPr>
        <p:txBody>
          <a:bodyPr wrap="none" lIns="91440" tIns="45720" rIns="91440" bIns="45720">
            <a:spAutoFit/>
          </a:bodyPr>
          <a:lstStyle/>
          <a:p>
            <a:pPr algn="ctr"/>
            <a:r>
              <a:rPr lang="tt-RU"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Пифагор теоремасы</a:t>
            </a:r>
            <a:endParaRPr lang="ru-RU"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142984"/>
            <a:ext cx="8229600" cy="4983179"/>
          </a:xfrm>
        </p:spPr>
        <p:txBody>
          <a:bodyPr>
            <a:normAutofit fontScale="85000" lnSpcReduction="20000"/>
          </a:bodyPr>
          <a:lstStyle/>
          <a:p>
            <a:pPr>
              <a:buFont typeface="Wingdings" pitchFamily="2" charset="2"/>
              <a:buChar char="Ø"/>
            </a:pPr>
            <a:r>
              <a:rPr lang="tt-RU" sz="2300" dirty="0" smtClean="0">
                <a:latin typeface="Palatino Linotype" pitchFamily="18" charset="0"/>
              </a:rPr>
              <a:t>Пифагор теоремасының тарихы кызыклы. Бу  теорема аңа кадәр күп еллар билгеле була. Вавилон язмаларында ул Пифагорга кадәр 1200 еллар элегрәк очрый. Күрәсең, Пифагор бу теореманың исбатланышын тапкандыр. Борынгы бер риваят</a:t>
            </a:r>
            <a:r>
              <a:rPr lang="ru-RU" sz="2300" dirty="0" err="1" smtClean="0">
                <a:latin typeface="Palatino Linotype" pitchFamily="18" charset="0"/>
              </a:rPr>
              <a:t>ь</a:t>
            </a:r>
            <a:r>
              <a:rPr lang="ru-RU" sz="2300" dirty="0" smtClean="0">
                <a:latin typeface="Palatino Linotype" pitchFamily="18" charset="0"/>
              </a:rPr>
              <a:t> </a:t>
            </a:r>
            <a:r>
              <a:rPr lang="ru-RU" sz="2300" dirty="0" err="1" smtClean="0">
                <a:latin typeface="Palatino Linotype" pitchFamily="18" charset="0"/>
              </a:rPr>
              <a:t>яшәп килә: </a:t>
            </a:r>
            <a:r>
              <a:rPr lang="ru-RU" sz="2300" dirty="0" smtClean="0">
                <a:latin typeface="Palatino Linotype" pitchFamily="18" charset="0"/>
              </a:rPr>
              <a:t>Пифагор </a:t>
            </a:r>
            <a:r>
              <a:rPr lang="ru-RU" sz="2300" dirty="0" err="1" smtClean="0">
                <a:latin typeface="Palatino Linotype" pitchFamily="18" charset="0"/>
              </a:rPr>
              <a:t>үзенең ачышы</a:t>
            </a:r>
            <a:r>
              <a:rPr lang="ru-RU" sz="2300" dirty="0" smtClean="0">
                <a:latin typeface="Palatino Linotype" pitchFamily="18" charset="0"/>
              </a:rPr>
              <a:t> </a:t>
            </a:r>
            <a:r>
              <a:rPr lang="ru-RU" sz="2300" dirty="0" err="1" smtClean="0">
                <a:latin typeface="Palatino Linotype" pitchFamily="18" charset="0"/>
              </a:rPr>
              <a:t>хөрмәтенә аллаларга</a:t>
            </a:r>
            <a:r>
              <a:rPr lang="ru-RU" sz="2300" dirty="0" smtClean="0">
                <a:latin typeface="Palatino Linotype" pitchFamily="18" charset="0"/>
              </a:rPr>
              <a:t> </a:t>
            </a:r>
            <a:r>
              <a:rPr lang="ru-RU" sz="2300" dirty="0" err="1" smtClean="0">
                <a:latin typeface="Palatino Linotype" pitchFamily="18" charset="0"/>
              </a:rPr>
              <a:t>үгез корбан</a:t>
            </a:r>
            <a:r>
              <a:rPr lang="ru-RU" sz="2300" dirty="0" smtClean="0">
                <a:latin typeface="Palatino Linotype" pitchFamily="18" charset="0"/>
              </a:rPr>
              <a:t> </a:t>
            </a:r>
            <a:r>
              <a:rPr lang="ru-RU" sz="2300" dirty="0" err="1" smtClean="0">
                <a:latin typeface="Palatino Linotype" pitchFamily="18" charset="0"/>
              </a:rPr>
              <a:t>иткән</a:t>
            </a:r>
            <a:r>
              <a:rPr lang="ru-RU" sz="2300" dirty="0" smtClean="0">
                <a:latin typeface="Palatino Linotype" pitchFamily="18" charset="0"/>
              </a:rPr>
              <a:t>, </a:t>
            </a:r>
            <a:r>
              <a:rPr lang="ru-RU" sz="2300" dirty="0" err="1" smtClean="0">
                <a:latin typeface="Palatino Linotype" pitchFamily="18" charset="0"/>
              </a:rPr>
              <a:t>икенче</a:t>
            </a:r>
            <a:r>
              <a:rPr lang="ru-RU" sz="2300" dirty="0" smtClean="0">
                <a:latin typeface="Palatino Linotype" pitchFamily="18" charset="0"/>
              </a:rPr>
              <a:t> </a:t>
            </a:r>
            <a:r>
              <a:rPr lang="ru-RU" sz="2300" dirty="0" err="1" smtClean="0">
                <a:latin typeface="Palatino Linotype" pitchFamily="18" charset="0"/>
              </a:rPr>
              <a:t>мәгъ</a:t>
            </a:r>
            <a:r>
              <a:rPr lang="tt-RU" sz="2300" dirty="0" smtClean="0">
                <a:latin typeface="Palatino Linotype" pitchFamily="18" charset="0"/>
              </a:rPr>
              <a:t>лүматларга караганда, хәтта йөз үгез корбан иткән. Ләкин әдәби чыганаклардан күренгәнчә,  “Пифагор хәтта хайваннарны үтерергә дә рөхсәт итмәгән, чөнки аларның да безнең кебек үк җаннары бар”.  Шуңа күрә “гипотенуза белән катетларның бәйләнешен уйлап тапканнан соң, Пифагор бодай камырыннан ясалган үгез корбан иткән”дигән сүзләр дөреслеккә күбрәк туры килә кебек.</a:t>
            </a:r>
            <a:endParaRPr lang="ru-RU" sz="2300" dirty="0" smtClean="0">
              <a:latin typeface="Palatino Linotype" pitchFamily="18" charset="0"/>
            </a:endParaRPr>
          </a:p>
          <a:p>
            <a:pPr>
              <a:buFont typeface="Wingdings" pitchFamily="2" charset="2"/>
              <a:buChar char="Ø"/>
            </a:pPr>
            <a:r>
              <a:rPr lang="ru-RU" sz="2400" dirty="0" smtClean="0">
                <a:latin typeface="Palatino Linotype" pitchFamily="18" charset="0"/>
              </a:rPr>
              <a:t>Кантор</a:t>
            </a:r>
            <a:r>
              <a:rPr lang="ru-RU" sz="2400" b="1" dirty="0" smtClean="0">
                <a:latin typeface="Palatino Linotype" pitchFamily="18" charset="0"/>
              </a:rPr>
              <a:t>   3</a:t>
            </a:r>
            <a:r>
              <a:rPr lang="ru-RU" sz="2400" b="1" dirty="0">
                <a:latin typeface="Palatino Linotype" pitchFamily="18" charset="0"/>
              </a:rPr>
              <a:t> ² + 4 ² = </a:t>
            </a:r>
            <a:r>
              <a:rPr lang="ru-RU" sz="2400" b="1" dirty="0" smtClean="0">
                <a:latin typeface="Palatino Linotype" pitchFamily="18" charset="0"/>
              </a:rPr>
              <a:t>5²  </a:t>
            </a:r>
            <a:r>
              <a:rPr lang="ru-RU" sz="2400" dirty="0" err="1" smtClean="0">
                <a:latin typeface="Palatino Linotype" pitchFamily="18" charset="0"/>
              </a:rPr>
              <a:t>тигезлеге</a:t>
            </a:r>
            <a:r>
              <a:rPr lang="ru-RU" sz="2400" dirty="0" smtClean="0">
                <a:latin typeface="Palatino Linotype" pitchFamily="18" charset="0"/>
              </a:rPr>
              <a:t> </a:t>
            </a:r>
            <a:r>
              <a:rPr lang="ru-RU" sz="2400" dirty="0" err="1" smtClean="0">
                <a:latin typeface="Palatino Linotype" pitchFamily="18" charset="0"/>
              </a:rPr>
              <a:t>мисырлыларга</a:t>
            </a:r>
            <a:r>
              <a:rPr lang="ru-RU" sz="2400" dirty="0" smtClean="0">
                <a:latin typeface="Palatino Linotype" pitchFamily="18" charset="0"/>
              </a:rPr>
              <a:t> </a:t>
            </a:r>
            <a:r>
              <a:rPr lang="ru-RU" sz="2400" dirty="0" err="1" smtClean="0">
                <a:latin typeface="Palatino Linotype" pitchFamily="18" charset="0"/>
              </a:rPr>
              <a:t>безнең эрага</a:t>
            </a:r>
            <a:r>
              <a:rPr lang="ru-RU" sz="2400" dirty="0" smtClean="0">
                <a:latin typeface="Palatino Linotype" pitchFamily="18" charset="0"/>
              </a:rPr>
              <a:t> </a:t>
            </a:r>
            <a:r>
              <a:rPr lang="ru-RU" sz="2400" dirty="0" err="1" smtClean="0">
                <a:latin typeface="Palatino Linotype" pitchFamily="18" charset="0"/>
              </a:rPr>
              <a:t>кадәр </a:t>
            </a:r>
            <a:r>
              <a:rPr lang="ru-RU" sz="2400" dirty="0" smtClean="0">
                <a:latin typeface="Palatino Linotype" pitchFamily="18" charset="0"/>
              </a:rPr>
              <a:t>2300 </a:t>
            </a:r>
            <a:r>
              <a:rPr lang="ru-RU" sz="2400" dirty="0" err="1" smtClean="0">
                <a:latin typeface="Palatino Linotype" pitchFamily="18" charset="0"/>
              </a:rPr>
              <a:t>елларда</a:t>
            </a:r>
            <a:r>
              <a:rPr lang="ru-RU" sz="2400" dirty="0" smtClean="0">
                <a:latin typeface="Palatino Linotype" pitchFamily="18" charset="0"/>
              </a:rPr>
              <a:t> </a:t>
            </a:r>
            <a:r>
              <a:rPr lang="ru-RU" sz="2400" dirty="0" err="1" smtClean="0">
                <a:latin typeface="Palatino Linotype" pitchFamily="18" charset="0"/>
              </a:rPr>
              <a:t>ук</a:t>
            </a:r>
            <a:r>
              <a:rPr lang="ru-RU" sz="2400" dirty="0" smtClean="0">
                <a:latin typeface="Palatino Linotype" pitchFamily="18" charset="0"/>
              </a:rPr>
              <a:t> </a:t>
            </a:r>
            <a:r>
              <a:rPr lang="ru-RU" sz="2400" dirty="0" err="1" smtClean="0">
                <a:latin typeface="Palatino Linotype" pitchFamily="18" charset="0"/>
              </a:rPr>
              <a:t>билгеле</a:t>
            </a:r>
            <a:r>
              <a:rPr lang="ru-RU" sz="2400" dirty="0" smtClean="0">
                <a:latin typeface="Palatino Linotype" pitchFamily="18" charset="0"/>
              </a:rPr>
              <a:t> </a:t>
            </a:r>
            <a:r>
              <a:rPr lang="ru-RU" sz="2400" dirty="0" err="1" smtClean="0">
                <a:latin typeface="Palatino Linotype" pitchFamily="18" charset="0"/>
              </a:rPr>
              <a:t>булган</a:t>
            </a:r>
            <a:r>
              <a:rPr lang="ru-RU" sz="2400" dirty="0" smtClean="0">
                <a:latin typeface="Palatino Linotype" pitchFamily="18" charset="0"/>
              </a:rPr>
              <a:t> </a:t>
            </a:r>
            <a:r>
              <a:rPr lang="ru-RU" sz="2400" dirty="0" err="1" smtClean="0">
                <a:latin typeface="Palatino Linotype" pitchFamily="18" charset="0"/>
              </a:rPr>
              <a:t>дип</a:t>
            </a:r>
            <a:r>
              <a:rPr lang="ru-RU" sz="2400" dirty="0" smtClean="0">
                <a:latin typeface="Palatino Linotype" pitchFamily="18" charset="0"/>
              </a:rPr>
              <a:t> </a:t>
            </a:r>
            <a:r>
              <a:rPr lang="ru-RU" sz="2400" dirty="0" err="1" smtClean="0">
                <a:latin typeface="Palatino Linotype" pitchFamily="18" charset="0"/>
              </a:rPr>
              <a:t>саный</a:t>
            </a:r>
            <a:r>
              <a:rPr lang="ru-RU" sz="2400" dirty="0" smtClean="0">
                <a:latin typeface="Palatino Linotype" pitchFamily="18" charset="0"/>
              </a:rPr>
              <a:t>. </a:t>
            </a:r>
            <a:r>
              <a:rPr lang="tt-RU" sz="2400" dirty="0" smtClean="0">
                <a:latin typeface="Palatino Linotype" pitchFamily="18" charset="0"/>
              </a:rPr>
              <a:t>Мисырлылар туры почмакларны болай төзегәннәр: бауны 12 тигез өлешкә бүлүче билгеләр ясаганнар да аның очларын бәйләгәннәр, аннары җир өстендә аны маяклар ярдәмендә яклары 3,4 һәм 5 кә тигез өчпочмаклар төзегәннәр. 3 һәм 4 кң тигез яклар арасындагы почмак туры почмак булып чыккан.</a:t>
            </a:r>
            <a:endParaRPr lang="ru-RU" sz="2400" dirty="0">
              <a:latin typeface="Palatino Linotype" pitchFamily="18" charset="0"/>
            </a:endParaRPr>
          </a:p>
        </p:txBody>
      </p:sp>
      <p:sp>
        <p:nvSpPr>
          <p:cNvPr id="4" name="Прямоугольник 3"/>
          <p:cNvSpPr/>
          <p:nvPr/>
        </p:nvSpPr>
        <p:spPr>
          <a:xfrm>
            <a:off x="928662" y="214290"/>
            <a:ext cx="7413954" cy="923330"/>
          </a:xfrm>
          <a:prstGeom prst="rect">
            <a:avLst/>
          </a:prstGeom>
          <a:noFill/>
        </p:spPr>
        <p:txBody>
          <a:bodyPr wrap="none" lIns="91440" tIns="45720" rIns="91440" bIns="45720">
            <a:spAutoFit/>
          </a:bodyPr>
          <a:lstStyle/>
          <a:p>
            <a:pPr algn="ctr"/>
            <a:r>
              <a:rPr lang="tt-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Теорема тарихыннан</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5" name="Рисунок 4" descr="Построение прямого угла"/>
          <p:cNvPicPr/>
          <p:nvPr/>
        </p:nvPicPr>
        <p:blipFill>
          <a:blip r:embed="rId2" cstate="print"/>
          <a:srcRect/>
          <a:stretch>
            <a:fillRect/>
          </a:stretch>
        </p:blipFill>
        <p:spPr bwMode="auto">
          <a:xfrm>
            <a:off x="6429388" y="1071546"/>
            <a:ext cx="2357454" cy="2928958"/>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fontScale="85000" lnSpcReduction="20000"/>
          </a:bodyPr>
          <a:lstStyle/>
          <a:p>
            <a:r>
              <a:rPr lang="ru-RU" sz="2800" dirty="0" smtClean="0">
                <a:latin typeface="SLDecor Cyr" pitchFamily="18" charset="0"/>
              </a:rPr>
              <a:t>Пифагор </a:t>
            </a:r>
            <a:r>
              <a:rPr lang="ru-RU" sz="2800" dirty="0" err="1" smtClean="0">
                <a:latin typeface="SLDecor Cyr" pitchFamily="18" charset="0"/>
              </a:rPr>
              <a:t>чорында</a:t>
            </a:r>
            <a:r>
              <a:rPr lang="ru-RU" sz="2800" dirty="0" smtClean="0">
                <a:latin typeface="SLDecor Cyr" pitchFamily="18" charset="0"/>
              </a:rPr>
              <a:t>  </a:t>
            </a:r>
            <a:r>
              <a:rPr lang="ru-RU" sz="2800" dirty="0">
                <a:latin typeface="SLDecor Cyr" pitchFamily="18" charset="0"/>
              </a:rPr>
              <a:t>теорема </a:t>
            </a:r>
            <a:r>
              <a:rPr lang="ru-RU" sz="2800" dirty="0" smtClean="0">
                <a:latin typeface="SLDecor Cyr" pitchFamily="18" charset="0"/>
              </a:rPr>
              <a:t> </a:t>
            </a:r>
            <a:r>
              <a:rPr lang="ru-RU" sz="2800" dirty="0" err="1" smtClean="0">
                <a:latin typeface="SLDecor Cyr" pitchFamily="18" charset="0"/>
              </a:rPr>
              <a:t>болай</a:t>
            </a:r>
            <a:r>
              <a:rPr lang="ru-RU" sz="2800" dirty="0" smtClean="0">
                <a:latin typeface="SLDecor Cyr" pitchFamily="18" charset="0"/>
              </a:rPr>
              <a:t> </a:t>
            </a:r>
            <a:r>
              <a:rPr lang="ru-RU" sz="2800" dirty="0" err="1" smtClean="0">
                <a:latin typeface="SLDecor Cyr" pitchFamily="18" charset="0"/>
              </a:rPr>
              <a:t>яңгыраган диләр</a:t>
            </a:r>
            <a:r>
              <a:rPr lang="ru-RU" sz="2800" dirty="0" smtClean="0">
                <a:latin typeface="SLDecor Cyr" pitchFamily="18" charset="0"/>
              </a:rPr>
              <a:t>: «</a:t>
            </a:r>
            <a:r>
              <a:rPr lang="ru-RU" sz="2800" dirty="0" err="1" smtClean="0">
                <a:latin typeface="SLDecor Cyr" pitchFamily="18" charset="0"/>
              </a:rPr>
              <a:t>Турыпочмаклы</a:t>
            </a:r>
            <a:r>
              <a:rPr lang="ru-RU" sz="2800" dirty="0" smtClean="0">
                <a:latin typeface="SLDecor Cyr" pitchFamily="18" charset="0"/>
              </a:rPr>
              <a:t> </a:t>
            </a:r>
            <a:r>
              <a:rPr lang="ru-RU" sz="2800" dirty="0" err="1" smtClean="0">
                <a:latin typeface="SLDecor Cyr" pitchFamily="18" charset="0"/>
              </a:rPr>
              <a:t>өчпочмакта гипотенузада</a:t>
            </a:r>
            <a:r>
              <a:rPr lang="ru-RU" sz="2800" dirty="0" smtClean="0">
                <a:latin typeface="SLDecor Cyr" pitchFamily="18" charset="0"/>
              </a:rPr>
              <a:t> </a:t>
            </a:r>
            <a:r>
              <a:rPr lang="ru-RU" sz="2800" dirty="0" err="1" smtClean="0">
                <a:latin typeface="SLDecor Cyr" pitchFamily="18" charset="0"/>
              </a:rPr>
              <a:t>төзелгән </a:t>
            </a:r>
            <a:r>
              <a:rPr lang="ru-RU" sz="2800" dirty="0" smtClean="0">
                <a:latin typeface="SLDecor Cyr" pitchFamily="18" charset="0"/>
              </a:rPr>
              <a:t>квадрат </a:t>
            </a:r>
            <a:r>
              <a:rPr lang="ru-RU" sz="2800" dirty="0" err="1" smtClean="0">
                <a:latin typeface="SLDecor Cyr" pitchFamily="18" charset="0"/>
              </a:rPr>
              <a:t>мәйданы катетларда</a:t>
            </a:r>
            <a:r>
              <a:rPr lang="ru-RU" sz="2800" dirty="0" smtClean="0">
                <a:latin typeface="SLDecor Cyr" pitchFamily="18" charset="0"/>
              </a:rPr>
              <a:t> </a:t>
            </a:r>
            <a:r>
              <a:rPr lang="ru-RU" sz="2800" dirty="0" err="1" smtClean="0">
                <a:latin typeface="SLDecor Cyr" pitchFamily="18" charset="0"/>
              </a:rPr>
              <a:t>төзелгән квадратларның мәйданнары суммасына</a:t>
            </a:r>
            <a:r>
              <a:rPr lang="ru-RU" sz="2800" dirty="0" smtClean="0">
                <a:latin typeface="SLDecor Cyr" pitchFamily="18" charset="0"/>
              </a:rPr>
              <a:t> </a:t>
            </a:r>
            <a:r>
              <a:rPr lang="ru-RU" sz="2800" dirty="0" err="1" smtClean="0">
                <a:latin typeface="SLDecor Cyr" pitchFamily="18" charset="0"/>
              </a:rPr>
              <a:t>тигез</a:t>
            </a:r>
            <a:r>
              <a:rPr lang="ru-RU" sz="2800" dirty="0" smtClean="0">
                <a:latin typeface="SLDecor Cyr" pitchFamily="18" charset="0"/>
              </a:rPr>
              <a:t>»</a:t>
            </a:r>
          </a:p>
          <a:p>
            <a:pPr>
              <a:buNone/>
            </a:pPr>
            <a:endParaRPr lang="tt-RU" sz="2800" dirty="0" smtClean="0"/>
          </a:p>
          <a:p>
            <a:pPr>
              <a:buNone/>
            </a:pPr>
            <a:endParaRPr lang="tt-RU" sz="2800" dirty="0"/>
          </a:p>
          <a:p>
            <a:pPr>
              <a:buNone/>
            </a:pPr>
            <a:endParaRPr lang="tt-RU" sz="2800" dirty="0" smtClean="0"/>
          </a:p>
          <a:p>
            <a:pPr>
              <a:buNone/>
            </a:pPr>
            <a:r>
              <a:rPr lang="tt-RU" sz="2800" dirty="0" smtClean="0"/>
              <a:t>                                                                             </a:t>
            </a:r>
            <a:endParaRPr lang="tt-RU" sz="1400" dirty="0" smtClean="0"/>
          </a:p>
          <a:p>
            <a:pPr>
              <a:buNone/>
            </a:pPr>
            <a:endParaRPr lang="tt-RU" sz="2800" dirty="0" smtClean="0"/>
          </a:p>
          <a:p>
            <a:pPr>
              <a:buNone/>
            </a:pPr>
            <a:r>
              <a:rPr lang="tt-RU" sz="2800" dirty="0" smtClean="0"/>
              <a:t>                                                                               “</a:t>
            </a:r>
            <a:r>
              <a:rPr lang="tt-RU" sz="1400" dirty="0" smtClean="0"/>
              <a:t>ПИФАГОР ЫШТАНЫ</a:t>
            </a:r>
            <a:r>
              <a:rPr lang="tt-RU" sz="2400" dirty="0" smtClean="0"/>
              <a:t>”</a:t>
            </a:r>
            <a:endParaRPr lang="tt-RU" sz="2800" dirty="0"/>
          </a:p>
          <a:p>
            <a:pPr>
              <a:buNone/>
            </a:pPr>
            <a:endParaRPr lang="en-US" sz="2800" dirty="0"/>
          </a:p>
          <a:p>
            <a:pPr>
              <a:buNone/>
            </a:pPr>
            <a:r>
              <a:rPr lang="tt-RU" sz="2800" dirty="0" smtClean="0">
                <a:latin typeface="SLDecor Cyr" pitchFamily="18" charset="0"/>
              </a:rPr>
              <a:t>Ихтимал, гипотенуза белән катетларның бәйләнеше башта тигез</a:t>
            </a:r>
            <a:r>
              <a:rPr lang="ru-RU" sz="2800" dirty="0" err="1" smtClean="0">
                <a:latin typeface="SLDecor Cyr" pitchFamily="18" charset="0"/>
              </a:rPr>
              <a:t>ьянлы</a:t>
            </a:r>
            <a:r>
              <a:rPr lang="ru-RU" sz="2800" dirty="0" smtClean="0">
                <a:latin typeface="SLDecor Cyr" pitchFamily="18" charset="0"/>
              </a:rPr>
              <a:t> </a:t>
            </a:r>
            <a:r>
              <a:rPr lang="ru-RU" sz="2800" dirty="0" err="1" smtClean="0">
                <a:latin typeface="SLDecor Cyr" pitchFamily="18" charset="0"/>
              </a:rPr>
              <a:t>турыпочм</a:t>
            </a:r>
            <a:r>
              <a:rPr lang="tt-RU" sz="2800" dirty="0" smtClean="0">
                <a:latin typeface="SLDecor Cyr" pitchFamily="18" charset="0"/>
              </a:rPr>
              <a:t>аклы  өчпочмаклар өчен табылгандыр. </a:t>
            </a:r>
          </a:p>
          <a:p>
            <a:pPr>
              <a:buNone/>
            </a:pPr>
            <a:r>
              <a:rPr lang="tt-RU" sz="2800" dirty="0" smtClean="0">
                <a:latin typeface="SLDecor Cyr" pitchFamily="18" charset="0"/>
              </a:rPr>
              <a:t>Рәсем </a:t>
            </a:r>
            <a:r>
              <a:rPr lang="ru-RU" sz="2800" dirty="0" err="1" smtClean="0">
                <a:latin typeface="SLDecor Cyr" pitchFamily="18" charset="0"/>
              </a:rPr>
              <a:t>ыштанны</a:t>
            </a:r>
            <a:r>
              <a:rPr lang="ru-RU" sz="2800" dirty="0" smtClean="0">
                <a:latin typeface="SLDecor Cyr" pitchFamily="18" charset="0"/>
              </a:rPr>
              <a:t> </a:t>
            </a:r>
            <a:r>
              <a:rPr lang="ru-RU" sz="2800" dirty="0" err="1" smtClean="0">
                <a:latin typeface="SLDecor Cyr" pitchFamily="18" charset="0"/>
              </a:rPr>
              <a:t>х</a:t>
            </a:r>
            <a:r>
              <a:rPr lang="tt-RU" sz="2800" dirty="0" smtClean="0">
                <a:latin typeface="SLDecor Cyr" pitchFamily="18" charset="0"/>
              </a:rPr>
              <a:t>әтерләткәнгә теорема элегрәк             “</a:t>
            </a:r>
            <a:r>
              <a:rPr lang="tt-RU" sz="3000" b="1" i="1" u="sng" dirty="0" smtClean="0">
                <a:latin typeface="SLDecor Cyr" pitchFamily="18" charset="0"/>
              </a:rPr>
              <a:t>пифагор ыштаны</a:t>
            </a:r>
            <a:r>
              <a:rPr lang="tt-RU" sz="2800" dirty="0" smtClean="0">
                <a:latin typeface="SLDecor Cyr" pitchFamily="18" charset="0"/>
              </a:rPr>
              <a:t>” диеп аталган.</a:t>
            </a:r>
            <a:endParaRPr lang="ru-RU" sz="2800" dirty="0">
              <a:latin typeface="SLDecor Cyr" pitchFamily="18" charset="0"/>
            </a:endParaRPr>
          </a:p>
        </p:txBody>
      </p:sp>
      <p:pic>
        <p:nvPicPr>
          <p:cNvPr id="4" name="Рисунок 3" descr="Прямоугольный треугольник, теорема Пифагора"/>
          <p:cNvPicPr/>
          <p:nvPr/>
        </p:nvPicPr>
        <p:blipFill>
          <a:blip r:embed="rId2" cstate="print"/>
          <a:srcRect/>
          <a:stretch>
            <a:fillRect/>
          </a:stretch>
        </p:blipFill>
        <p:spPr bwMode="auto">
          <a:xfrm>
            <a:off x="785786" y="1785926"/>
            <a:ext cx="1857388" cy="2357454"/>
          </a:xfrm>
          <a:prstGeom prst="rect">
            <a:avLst/>
          </a:prstGeom>
          <a:noFill/>
          <a:ln w="9525">
            <a:noFill/>
            <a:miter lim="800000"/>
            <a:headEnd/>
            <a:tailEnd/>
          </a:ln>
        </p:spPr>
      </p:pic>
      <p:pic>
        <p:nvPicPr>
          <p:cNvPr id="5" name="Рисунок 4" descr="Равнобедренный прямоугольный треугольник, теорема Пифагора"/>
          <p:cNvPicPr/>
          <p:nvPr/>
        </p:nvPicPr>
        <p:blipFill>
          <a:blip r:embed="rId3" cstate="print"/>
          <a:srcRect/>
          <a:stretch>
            <a:fillRect/>
          </a:stretch>
        </p:blipFill>
        <p:spPr bwMode="auto">
          <a:xfrm>
            <a:off x="3286116" y="1643050"/>
            <a:ext cx="2466975" cy="2409825"/>
          </a:xfrm>
          <a:prstGeom prst="rect">
            <a:avLst/>
          </a:prstGeom>
          <a:noFill/>
          <a:ln w="9525">
            <a:noFill/>
            <a:miter lim="800000"/>
            <a:headEnd/>
            <a:tailEnd/>
          </a:ln>
        </p:spPr>
      </p:pic>
      <p:pic>
        <p:nvPicPr>
          <p:cNvPr id="6" name="Рисунок 5" descr="Пифагоровы штаны"/>
          <p:cNvPicPr/>
          <p:nvPr/>
        </p:nvPicPr>
        <p:blipFill>
          <a:blip r:embed="rId4" cstate="print"/>
          <a:srcRect/>
          <a:stretch>
            <a:fillRect/>
          </a:stretch>
        </p:blipFill>
        <p:spPr bwMode="auto">
          <a:xfrm>
            <a:off x="6643702" y="1785926"/>
            <a:ext cx="1390650" cy="13906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wipe(down)">
                                      <p:cBhvr>
                                        <p:cTn id="24" dur="500"/>
                                        <p:tgtEl>
                                          <p:spTgt spid="3">
                                            <p:txEl>
                                              <p:pRg st="8" end="8"/>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00108"/>
            <a:ext cx="8229600" cy="5126055"/>
          </a:xfrm>
        </p:spPr>
        <p:txBody>
          <a:bodyPr>
            <a:normAutofit lnSpcReduction="10000"/>
          </a:bodyPr>
          <a:lstStyle/>
          <a:p>
            <a:pPr>
              <a:buNone/>
            </a:pPr>
            <a:r>
              <a:rPr lang="tt-RU" dirty="0" smtClean="0">
                <a:latin typeface="SL_Times New Roman" pitchFamily="18" charset="0"/>
              </a:rPr>
              <a:t>Гасырлар дәвамында Пифагор теоремасының 100дән артык исбатланышы табылган</a:t>
            </a:r>
          </a:p>
          <a:p>
            <a:pPr>
              <a:buNone/>
            </a:pPr>
            <a:r>
              <a:rPr lang="en-US" dirty="0" smtClean="0">
                <a:latin typeface="SL_Times New Roman" pitchFamily="18" charset="0"/>
                <a:hlinkClick r:id="rId2"/>
              </a:rPr>
              <a:t>http://th-pif.narod.ru/</a:t>
            </a:r>
            <a:r>
              <a:rPr lang="tt-RU" dirty="0" smtClean="0">
                <a:latin typeface="SL_Times New Roman" pitchFamily="18" charset="0"/>
              </a:rPr>
              <a:t>  -монда пифагор теоремасының 30 төрле исбатланышы тупланган</a:t>
            </a:r>
          </a:p>
          <a:p>
            <a:pPr>
              <a:buNone/>
            </a:pPr>
            <a:r>
              <a:rPr lang="en-US" dirty="0" smtClean="0">
                <a:latin typeface="SL_Times New Roman" pitchFamily="18" charset="0"/>
                <a:hlinkClick r:id="rId3"/>
              </a:rPr>
              <a:t>http://t-p.by.ru/</a:t>
            </a:r>
            <a:r>
              <a:rPr lang="tt-RU" dirty="0" smtClean="0">
                <a:latin typeface="SL_Times New Roman" pitchFamily="18" charset="0"/>
              </a:rPr>
              <a:t>  монда теореманы исбатланышының 51 очрагы, Пифагор белән бәйле бөтен мәг</a:t>
            </a:r>
            <a:r>
              <a:rPr lang="ru-RU" dirty="0" err="1" smtClean="0">
                <a:latin typeface="SL_Times New Roman" pitchFamily="18" charset="0"/>
              </a:rPr>
              <a:t>ъ</a:t>
            </a:r>
            <a:r>
              <a:rPr lang="tt-RU" dirty="0" smtClean="0">
                <a:latin typeface="SL_Times New Roman" pitchFamily="18" charset="0"/>
              </a:rPr>
              <a:t>лүмат җыелган. </a:t>
            </a:r>
          </a:p>
          <a:p>
            <a:pPr>
              <a:buNone/>
            </a:pPr>
            <a:endParaRPr lang="ru-RU" dirty="0"/>
          </a:p>
        </p:txBody>
      </p:sp>
      <p:sp>
        <p:nvSpPr>
          <p:cNvPr id="4" name="Прямоугольник 3"/>
          <p:cNvSpPr/>
          <p:nvPr/>
        </p:nvSpPr>
        <p:spPr>
          <a:xfrm>
            <a:off x="571472" y="214290"/>
            <a:ext cx="7269106" cy="923330"/>
          </a:xfrm>
          <a:prstGeom prst="rect">
            <a:avLst/>
          </a:prstGeom>
          <a:noFill/>
        </p:spPr>
        <p:txBody>
          <a:bodyPr wrap="none" lIns="91440" tIns="45720" rIns="91440" bIns="45720">
            <a:spAutoFit/>
          </a:bodyPr>
          <a:lstStyle/>
          <a:p>
            <a:pPr algn="ctr"/>
            <a:r>
              <a:rPr lang="tt-RU"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Теореманы исбатлау</a:t>
            </a:r>
            <a:endParaRPr lang="ru-RU"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214422"/>
            <a:ext cx="8229600" cy="5143536"/>
          </a:xfrm>
        </p:spPr>
        <p:txBody>
          <a:bodyPr lIns="36000" tIns="36000" rIns="36000" bIns="36000">
            <a:normAutofit fontScale="25000" lnSpcReduction="20000"/>
          </a:bodyPr>
          <a:lstStyle/>
          <a:p>
            <a:pPr>
              <a:buNone/>
            </a:pPr>
            <a:r>
              <a:rPr lang="ru-RU" sz="8000" dirty="0" smtClean="0"/>
              <a:t>Кротон... Пифагор</a:t>
            </a:r>
            <a:r>
              <a:rPr lang="tt-RU" sz="8000" dirty="0" smtClean="0"/>
              <a:t> биографиясендә иң шанлы чор</a:t>
            </a:r>
            <a:r>
              <a:rPr lang="ru-RU" sz="8000" dirty="0" smtClean="0"/>
              <a:t>. Пифагор </a:t>
            </a:r>
            <a:r>
              <a:rPr lang="ru-RU" sz="8000" dirty="0" err="1" smtClean="0"/>
              <a:t>мәктәбе җәмгыятьнең рухи</a:t>
            </a:r>
            <a:r>
              <a:rPr lang="ru-RU" sz="8000" dirty="0" smtClean="0"/>
              <a:t> </a:t>
            </a:r>
            <a:r>
              <a:rPr lang="tt-RU" sz="8000" dirty="0" smtClean="0"/>
              <a:t>тормышында  күренекле урын тота. Пифагорның укучыларга биргән әхлакый тормыш прин</a:t>
            </a:r>
            <a:r>
              <a:rPr lang="ru-RU" sz="8000" dirty="0" err="1" smtClean="0"/>
              <a:t>циплары</a:t>
            </a:r>
            <a:r>
              <a:rPr lang="ru-RU" sz="8000" dirty="0" smtClean="0"/>
              <a:t> </a:t>
            </a:r>
            <a:r>
              <a:rPr lang="ru-RU" sz="8000" dirty="0" err="1" smtClean="0"/>
              <a:t>бүген дә актуаль</a:t>
            </a:r>
            <a:endParaRPr lang="ru-RU" sz="8000" dirty="0" smtClean="0"/>
          </a:p>
          <a:p>
            <a:pPr>
              <a:buNone/>
            </a:pPr>
            <a:r>
              <a:rPr lang="ru-RU" sz="8000" dirty="0" smtClean="0"/>
              <a:t> </a:t>
            </a:r>
            <a:r>
              <a:rPr lang="ru-RU" sz="8000" dirty="0" err="1" smtClean="0"/>
              <a:t>Пифагорның  мораль-этик</a:t>
            </a:r>
            <a:r>
              <a:rPr lang="ru-RU" sz="8000" dirty="0" smtClean="0"/>
              <a:t> </a:t>
            </a:r>
            <a:r>
              <a:rPr lang="ru-RU" sz="8000" dirty="0" err="1" smtClean="0"/>
              <a:t>кагыйдәләр системасы</a:t>
            </a:r>
            <a:r>
              <a:rPr lang="ru-RU" sz="8000" dirty="0" smtClean="0"/>
              <a:t> </a:t>
            </a:r>
            <a:r>
              <a:rPr lang="ru-RU" sz="8000" dirty="0" err="1" smtClean="0"/>
              <a:t>пифагорлыларның  </a:t>
            </a:r>
            <a:r>
              <a:rPr lang="ru-RU" sz="8000" dirty="0" smtClean="0"/>
              <a:t>«мораль кодекс»на </a:t>
            </a:r>
            <a:r>
              <a:rPr lang="ru-RU" sz="8000" dirty="0" err="1" smtClean="0"/>
              <a:t>тупланган</a:t>
            </a:r>
            <a:r>
              <a:rPr lang="ru-RU" sz="8000" dirty="0" smtClean="0"/>
              <a:t>. 1808 </a:t>
            </a:r>
            <a:r>
              <a:rPr lang="ru-RU" sz="8000" dirty="0" err="1" smtClean="0"/>
              <a:t>елда</a:t>
            </a:r>
            <a:r>
              <a:rPr lang="ru-RU" sz="8000" dirty="0" smtClean="0"/>
              <a:t> </a:t>
            </a:r>
            <a:r>
              <a:rPr lang="ru-RU" sz="8000" dirty="0" err="1" smtClean="0"/>
              <a:t>Санкт-Петербургта</a:t>
            </a:r>
            <a:r>
              <a:rPr lang="ru-RU" sz="8000" dirty="0" smtClean="0"/>
              <a:t> </a:t>
            </a:r>
            <a:r>
              <a:rPr lang="ru-RU" sz="8000" dirty="0" err="1" smtClean="0"/>
              <a:t>кесәгә сыярлык</a:t>
            </a:r>
            <a:r>
              <a:rPr lang="ru-RU" sz="8000" dirty="0" smtClean="0"/>
              <a:t> </a:t>
            </a:r>
            <a:r>
              <a:rPr lang="ru-RU" sz="8000" dirty="0" err="1" smtClean="0"/>
              <a:t>итеп</a:t>
            </a:r>
            <a:r>
              <a:rPr lang="ru-RU" sz="8000" dirty="0" smtClean="0"/>
              <a:t> </a:t>
            </a:r>
            <a:r>
              <a:rPr lang="ru-RU" sz="8000" dirty="0" err="1" smtClean="0"/>
              <a:t>эшләнгән </a:t>
            </a:r>
            <a:r>
              <a:rPr lang="ru-RU" sz="8000" dirty="0" smtClean="0"/>
              <a:t>«Пифагор </a:t>
            </a:r>
            <a:r>
              <a:rPr lang="ru-RU" sz="8000" dirty="0" err="1" smtClean="0"/>
              <a:t>законнары</a:t>
            </a:r>
            <a:r>
              <a:rPr lang="ru-RU" sz="8000" dirty="0" smtClean="0"/>
              <a:t> </a:t>
            </a:r>
            <a:r>
              <a:rPr lang="ru-RU" sz="8000" dirty="0" err="1" smtClean="0"/>
              <a:t>һәм әхлак кагыйдәләре</a:t>
            </a:r>
            <a:r>
              <a:rPr lang="ru-RU" sz="8000" dirty="0" smtClean="0"/>
              <a:t>» </a:t>
            </a:r>
            <a:r>
              <a:rPr lang="ru-RU" sz="8000" dirty="0" err="1" smtClean="0"/>
              <a:t>дигән китапчык</a:t>
            </a:r>
            <a:r>
              <a:rPr lang="ru-RU" sz="8000" dirty="0" smtClean="0"/>
              <a:t> </a:t>
            </a:r>
            <a:r>
              <a:rPr lang="ru-RU" sz="8000" dirty="0" err="1" smtClean="0"/>
              <a:t>чыккан</a:t>
            </a:r>
            <a:r>
              <a:rPr lang="ru-RU" sz="8000" dirty="0" smtClean="0"/>
              <a:t>.  </a:t>
            </a:r>
            <a:r>
              <a:rPr lang="ru-RU" sz="8000" dirty="0" err="1" smtClean="0"/>
              <a:t>Анда</a:t>
            </a:r>
            <a:r>
              <a:rPr lang="ru-RU" sz="8000" dirty="0" smtClean="0"/>
              <a:t> 325 </a:t>
            </a:r>
            <a:r>
              <a:rPr lang="ru-RU" sz="8000" dirty="0" err="1" smtClean="0"/>
              <a:t>кагыйдә тупланган</a:t>
            </a:r>
            <a:r>
              <a:rPr lang="ru-RU" sz="8000" dirty="0" smtClean="0"/>
              <a:t>.</a:t>
            </a:r>
          </a:p>
          <a:p>
            <a:pPr>
              <a:buNone/>
            </a:pPr>
            <a:r>
              <a:rPr lang="tt-RU" sz="8000" dirty="0" smtClean="0"/>
              <a:t>Менә аларның кайберләре:</a:t>
            </a:r>
          </a:p>
          <a:p>
            <a:r>
              <a:rPr lang="ru-RU" sz="8000" dirty="0" smtClean="0">
                <a:latin typeface="SLDecor Cyr" pitchFamily="18" charset="0"/>
              </a:rPr>
              <a:t>Мысль – превыше всего между людьми. </a:t>
            </a:r>
          </a:p>
          <a:p>
            <a:r>
              <a:rPr lang="ru-RU" sz="8000" dirty="0" smtClean="0">
                <a:latin typeface="SLDecor Cyr" pitchFamily="18" charset="0"/>
              </a:rPr>
              <a:t>Сыщи себе верного друга; имея его, ты можешь обойтись без богов.</a:t>
            </a:r>
          </a:p>
          <a:p>
            <a:r>
              <a:rPr lang="ru-RU" sz="8000" dirty="0" smtClean="0">
                <a:latin typeface="SLDecor Cyr" pitchFamily="18" charset="0"/>
              </a:rPr>
              <a:t>Юноша! Если ты желаешь себе жизни </a:t>
            </a:r>
            <a:r>
              <a:rPr lang="ru-RU" sz="8000" dirty="0" err="1" smtClean="0">
                <a:latin typeface="SLDecor Cyr" pitchFamily="18" charset="0"/>
              </a:rPr>
              <a:t>долгоденственной</a:t>
            </a:r>
            <a:r>
              <a:rPr lang="ru-RU" sz="8000" dirty="0" smtClean="0">
                <a:latin typeface="SLDecor Cyr" pitchFamily="18" charset="0"/>
              </a:rPr>
              <a:t>, то воздержи себя от пресыщения и всякого излишества. </a:t>
            </a:r>
          </a:p>
          <a:p>
            <a:r>
              <a:rPr lang="ru-RU" sz="8000" dirty="0" smtClean="0">
                <a:latin typeface="SLDecor Cyr" pitchFamily="18" charset="0"/>
              </a:rPr>
              <a:t>Юные девицы! </a:t>
            </a:r>
            <a:r>
              <a:rPr lang="ru-RU" sz="8000" dirty="0" err="1" smtClean="0">
                <a:latin typeface="SLDecor Cyr" pitchFamily="18" charset="0"/>
              </a:rPr>
              <a:t>Помятуйте</a:t>
            </a:r>
            <a:r>
              <a:rPr lang="ru-RU" sz="8000" dirty="0" smtClean="0">
                <a:latin typeface="SLDecor Cyr" pitchFamily="18" charset="0"/>
              </a:rPr>
              <a:t>, что лицо лишь тогда бывает прекрасным, когда оно изображает изящную душу. </a:t>
            </a:r>
          </a:p>
          <a:p>
            <a:r>
              <a:rPr lang="ru-RU" sz="8000" dirty="0" smtClean="0">
                <a:latin typeface="SLDecor Cyr" pitchFamily="18" charset="0"/>
              </a:rPr>
              <a:t>Не гоняйся за счастьем: оно всегда находится в тебе самом</a:t>
            </a:r>
            <a:r>
              <a:rPr lang="ru-RU" sz="8000" dirty="0" smtClean="0"/>
              <a:t>.</a:t>
            </a:r>
          </a:p>
          <a:p>
            <a:endParaRPr lang="ru-RU" sz="11200" dirty="0" smtClean="0"/>
          </a:p>
          <a:p>
            <a:endParaRPr lang="ru-RU" dirty="0"/>
          </a:p>
        </p:txBody>
      </p:sp>
      <p:sp>
        <p:nvSpPr>
          <p:cNvPr id="5" name="Прямоугольник 4"/>
          <p:cNvSpPr/>
          <p:nvPr/>
        </p:nvSpPr>
        <p:spPr>
          <a:xfrm>
            <a:off x="1428728" y="0"/>
            <a:ext cx="6026009" cy="1200329"/>
          </a:xfrm>
          <a:prstGeom prst="rect">
            <a:avLst/>
          </a:prstGeom>
          <a:noFill/>
        </p:spPr>
        <p:txBody>
          <a:bodyPr wrap="none" lIns="91440" tIns="45720" rIns="91440" bIns="45720">
            <a:spAutoFit/>
          </a:bodyPr>
          <a:lstStyle/>
          <a:p>
            <a:pPr algn="ct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ПИФАГОР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ЗАКОНнары</a:t>
            </a:r>
            <a:r>
              <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һәм әхлак кагыйдәләре</a:t>
            </a:r>
            <a:endPar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390</TotalTime>
  <Words>1093</Words>
  <Application>Microsoft Office PowerPoint</Application>
  <PresentationFormat>Экран (4:3)</PresentationFormat>
  <Paragraphs>119</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Слайд 1</vt:lpstr>
      <vt:lpstr>   </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Zver</dc:creator>
  <cp:lastModifiedBy>миляш</cp:lastModifiedBy>
  <cp:revision>42</cp:revision>
  <dcterms:created xsi:type="dcterms:W3CDTF">2009-04-09T12:36:08Z</dcterms:created>
  <dcterms:modified xsi:type="dcterms:W3CDTF">2015-02-01T10:49:09Z</dcterms:modified>
</cp:coreProperties>
</file>